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5.xml" ContentType="application/vnd.openxmlformats-officedocument.theme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8" r:id="rId1"/>
    <p:sldMasterId id="2147483648" r:id="rId2"/>
    <p:sldMasterId id="2147483660" r:id="rId3"/>
    <p:sldMasterId id="2147483656" r:id="rId4"/>
    <p:sldMasterId id="2147483662" r:id="rId5"/>
    <p:sldMasterId id="2147483672" r:id="rId6"/>
    <p:sldMasterId id="2147483674" r:id="rId7"/>
  </p:sldMasterIdLst>
  <p:notesMasterIdLst>
    <p:notesMasterId r:id="rId36"/>
  </p:notesMasterIdLst>
  <p:sldIdLst>
    <p:sldId id="257" r:id="rId8"/>
    <p:sldId id="1243" r:id="rId9"/>
    <p:sldId id="259" r:id="rId10"/>
    <p:sldId id="258" r:id="rId11"/>
    <p:sldId id="1271" r:id="rId12"/>
    <p:sldId id="1272" r:id="rId13"/>
    <p:sldId id="1273" r:id="rId14"/>
    <p:sldId id="263" r:id="rId15"/>
    <p:sldId id="1250" r:id="rId16"/>
    <p:sldId id="1245" r:id="rId17"/>
    <p:sldId id="1251" r:id="rId18"/>
    <p:sldId id="1246" r:id="rId19"/>
    <p:sldId id="1247" r:id="rId20"/>
    <p:sldId id="1270" r:id="rId21"/>
    <p:sldId id="1264" r:id="rId22"/>
    <p:sldId id="1265" r:id="rId23"/>
    <p:sldId id="1266" r:id="rId24"/>
    <p:sldId id="1267" r:id="rId25"/>
    <p:sldId id="1268" r:id="rId26"/>
    <p:sldId id="1248" r:id="rId27"/>
    <p:sldId id="1269" r:id="rId28"/>
    <p:sldId id="1257" r:id="rId29"/>
    <p:sldId id="1258" r:id="rId30"/>
    <p:sldId id="1259" r:id="rId31"/>
    <p:sldId id="1260" r:id="rId32"/>
    <p:sldId id="1261" r:id="rId33"/>
    <p:sldId id="1252" r:id="rId34"/>
    <p:sldId id="262" r:id="rId35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99"/>
    <a:srgbClr val="CCCCFF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5" d="100"/>
          <a:sy n="105" d="100"/>
        </p:scale>
        <p:origin x="-510" y="1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9" Type="http://schemas.openxmlformats.org/officeDocument/2006/relationships/theme" Target="theme/theme1.xml"/><Relationship Id="rId21" Type="http://schemas.openxmlformats.org/officeDocument/2006/relationships/slide" Target="slides/slide14.xml"/><Relationship Id="rId34" Type="http://schemas.openxmlformats.org/officeDocument/2006/relationships/slide" Target="slides/slide27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slide" Target="slides/slide26.xml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slide" Target="slides/slide2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slide" Target="slides/slide25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slide" Target="slides/slide2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slide" Target="slides/slide23.xml"/><Relationship Id="rId35" Type="http://schemas.openxmlformats.org/officeDocument/2006/relationships/slide" Target="slides/slide28.xml"/><Relationship Id="rId8" Type="http://schemas.openxmlformats.org/officeDocument/2006/relationships/slide" Target="slides/slide1.xml"/><Relationship Id="rId3" Type="http://schemas.openxmlformats.org/officeDocument/2006/relationships/slideMaster" Target="slideMasters/slideMaster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4ED3AD6-CD92-41D3-923F-49FCAB11474C}" type="doc">
      <dgm:prSet loTypeId="urn:microsoft.com/office/officeart/2005/8/layout/target1" loCatId="relationship" qsTypeId="urn:microsoft.com/office/officeart/2005/8/quickstyle/simple1" qsCatId="simple" csTypeId="urn:microsoft.com/office/officeart/2005/8/colors/accent1_2" csCatId="accent1" phldr="1"/>
      <dgm:spPr/>
    </dgm:pt>
    <dgm:pt modelId="{BA0F4878-2E1E-4806-B0D3-213311855F34}">
      <dgm:prSet phldrT="[Текст]" custT="1"/>
      <dgm:spPr/>
      <dgm:t>
        <a:bodyPr/>
        <a:lstStyle/>
        <a:p>
          <a:r>
            <a:rPr lang="ru-RU" sz="2800" b="1" dirty="0"/>
            <a:t>Урок</a:t>
          </a:r>
        </a:p>
      </dgm:t>
    </dgm:pt>
    <dgm:pt modelId="{254D411E-1F74-4CBA-B2A1-607CF0AA4BA4}" type="parTrans" cxnId="{9B8D0482-08F5-46E0-82D7-B616803B1CC0}">
      <dgm:prSet/>
      <dgm:spPr/>
      <dgm:t>
        <a:bodyPr/>
        <a:lstStyle/>
        <a:p>
          <a:endParaRPr lang="ru-RU"/>
        </a:p>
      </dgm:t>
    </dgm:pt>
    <dgm:pt modelId="{22160D62-0A09-4FC5-9399-58E472737C7D}" type="sibTrans" cxnId="{9B8D0482-08F5-46E0-82D7-B616803B1CC0}">
      <dgm:prSet/>
      <dgm:spPr/>
      <dgm:t>
        <a:bodyPr/>
        <a:lstStyle/>
        <a:p>
          <a:endParaRPr lang="ru-RU"/>
        </a:p>
      </dgm:t>
    </dgm:pt>
    <dgm:pt modelId="{271DC070-B725-4D6E-8BED-04B155F9232E}">
      <dgm:prSet phldrT="[Текст]" custT="1"/>
      <dgm:spPr/>
      <dgm:t>
        <a:bodyPr/>
        <a:lstStyle/>
        <a:p>
          <a:r>
            <a:rPr lang="ru-RU" sz="2800" b="1" dirty="0"/>
            <a:t>Образовательная среда</a:t>
          </a:r>
        </a:p>
      </dgm:t>
    </dgm:pt>
    <dgm:pt modelId="{456F8D72-3E52-4BCA-89E5-7184DC4D992D}" type="parTrans" cxnId="{27CDB338-CDCB-46B6-BEA0-506D7616535E}">
      <dgm:prSet/>
      <dgm:spPr/>
      <dgm:t>
        <a:bodyPr/>
        <a:lstStyle/>
        <a:p>
          <a:endParaRPr lang="ru-RU"/>
        </a:p>
      </dgm:t>
    </dgm:pt>
    <dgm:pt modelId="{A381C656-1D90-47CD-837E-2AC954CD226F}" type="sibTrans" cxnId="{27CDB338-CDCB-46B6-BEA0-506D7616535E}">
      <dgm:prSet/>
      <dgm:spPr/>
      <dgm:t>
        <a:bodyPr/>
        <a:lstStyle/>
        <a:p>
          <a:endParaRPr lang="ru-RU"/>
        </a:p>
      </dgm:t>
    </dgm:pt>
    <dgm:pt modelId="{3E587CCC-641E-48EE-81F6-DCF8C90F40F0}">
      <dgm:prSet phldrT="[Текст]" custT="1"/>
      <dgm:spPr/>
      <dgm:t>
        <a:bodyPr/>
        <a:lstStyle/>
        <a:p>
          <a:r>
            <a:rPr lang="ru-RU" sz="2800" b="1" dirty="0"/>
            <a:t>Школьная среда</a:t>
          </a:r>
        </a:p>
      </dgm:t>
    </dgm:pt>
    <dgm:pt modelId="{A70265B3-E449-4A36-BB5B-E88E57279FB2}" type="parTrans" cxnId="{9AA59703-3FB9-43E8-9DB7-24D7BCD85BFD}">
      <dgm:prSet/>
      <dgm:spPr/>
      <dgm:t>
        <a:bodyPr/>
        <a:lstStyle/>
        <a:p>
          <a:endParaRPr lang="ru-RU"/>
        </a:p>
      </dgm:t>
    </dgm:pt>
    <dgm:pt modelId="{02D2904A-0E8E-464C-928E-0C56A5C27774}" type="sibTrans" cxnId="{9AA59703-3FB9-43E8-9DB7-24D7BCD85BFD}">
      <dgm:prSet/>
      <dgm:spPr/>
      <dgm:t>
        <a:bodyPr/>
        <a:lstStyle/>
        <a:p>
          <a:endParaRPr lang="ru-RU"/>
        </a:p>
      </dgm:t>
    </dgm:pt>
    <dgm:pt modelId="{9F64B154-EEFA-42CB-84C9-9F8E29791EDE}" type="pres">
      <dgm:prSet presAssocID="{E4ED3AD6-CD92-41D3-923F-49FCAB11474C}" presName="composite" presStyleCnt="0">
        <dgm:presLayoutVars>
          <dgm:chMax val="5"/>
          <dgm:dir/>
          <dgm:resizeHandles val="exact"/>
        </dgm:presLayoutVars>
      </dgm:prSet>
      <dgm:spPr/>
    </dgm:pt>
    <dgm:pt modelId="{7F40AC87-5F20-41C2-957D-3CB1C891D2AD}" type="pres">
      <dgm:prSet presAssocID="{BA0F4878-2E1E-4806-B0D3-213311855F34}" presName="circle1" presStyleLbl="lnNode1" presStyleIdx="0" presStyleCnt="3"/>
      <dgm:spPr>
        <a:solidFill>
          <a:srgbClr val="00B0F0"/>
        </a:solidFill>
      </dgm:spPr>
    </dgm:pt>
    <dgm:pt modelId="{98E77CFA-8C9E-4CF0-A1B3-572C101EB141}" type="pres">
      <dgm:prSet presAssocID="{BA0F4878-2E1E-4806-B0D3-213311855F34}" presName="text1" presStyleLbl="revTx" presStyleIdx="0" presStyleCnt="3" custScaleX="201994" custScaleY="46286" custLinFactNeighborX="-5055" custLinFactNeighborY="-2438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4F46A7-431A-46A3-B9B7-65AB2355FEF2}" type="pres">
      <dgm:prSet presAssocID="{BA0F4878-2E1E-4806-B0D3-213311855F34}" presName="line1" presStyleLbl="callout" presStyleIdx="0" presStyleCnt="6"/>
      <dgm:spPr/>
    </dgm:pt>
    <dgm:pt modelId="{BB6DAC00-5CE4-4FE9-8E1F-BAAB204E9583}" type="pres">
      <dgm:prSet presAssocID="{BA0F4878-2E1E-4806-B0D3-213311855F34}" presName="d1" presStyleLbl="callout" presStyleIdx="1" presStyleCnt="6"/>
      <dgm:spPr/>
    </dgm:pt>
    <dgm:pt modelId="{E6CB8EAA-80A1-4C6E-8D92-08A087D8CB08}" type="pres">
      <dgm:prSet presAssocID="{271DC070-B725-4D6E-8BED-04B155F9232E}" presName="circle2" presStyleLbl="lnNode1" presStyleIdx="1" presStyleCnt="3"/>
      <dgm:spPr/>
    </dgm:pt>
    <dgm:pt modelId="{D9CAA22F-8AB1-4231-9C01-E2B0CB53E27C}" type="pres">
      <dgm:prSet presAssocID="{271DC070-B725-4D6E-8BED-04B155F9232E}" presName="text2" presStyleLbl="revTx" presStyleIdx="1" presStyleCnt="3" custScaleX="227791" custLinFactNeighborX="38066" custLinFactNeighborY="-3498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7273B8-6334-44BB-991B-14DF8318599E}" type="pres">
      <dgm:prSet presAssocID="{271DC070-B725-4D6E-8BED-04B155F9232E}" presName="line2" presStyleLbl="callout" presStyleIdx="2" presStyleCnt="6"/>
      <dgm:spPr/>
    </dgm:pt>
    <dgm:pt modelId="{A021C3DE-B03F-4637-8701-7FD284C21011}" type="pres">
      <dgm:prSet presAssocID="{271DC070-B725-4D6E-8BED-04B155F9232E}" presName="d2" presStyleLbl="callout" presStyleIdx="3" presStyleCnt="6"/>
      <dgm:spPr/>
    </dgm:pt>
    <dgm:pt modelId="{67F964CF-B32A-4224-B2EB-E62AB5296BEF}" type="pres">
      <dgm:prSet presAssocID="{3E587CCC-641E-48EE-81F6-DCF8C90F40F0}" presName="circle3" presStyleLbl="lnNode1" presStyleIdx="2" presStyleCnt="3"/>
      <dgm:spPr>
        <a:solidFill>
          <a:schemeClr val="accent2">
            <a:lumMod val="60000"/>
            <a:lumOff val="40000"/>
          </a:schemeClr>
        </a:solidFill>
      </dgm:spPr>
    </dgm:pt>
    <dgm:pt modelId="{3F480A06-02D3-4490-A693-4CE4AD47BEE7}" type="pres">
      <dgm:prSet presAssocID="{3E587CCC-641E-48EE-81F6-DCF8C90F40F0}" presName="text3" presStyleLbl="revTx" presStyleIdx="2" presStyleCnt="3" custScaleX="196784" custLinFactNeighborX="27303" custLinFactNeighborY="-2120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C63705D-A202-4548-9F66-267DF8495034}" type="pres">
      <dgm:prSet presAssocID="{3E587CCC-641E-48EE-81F6-DCF8C90F40F0}" presName="line3" presStyleLbl="callout" presStyleIdx="4" presStyleCnt="6"/>
      <dgm:spPr/>
    </dgm:pt>
    <dgm:pt modelId="{343EE721-80DC-4C42-B53D-57ACD2F913ED}" type="pres">
      <dgm:prSet presAssocID="{3E587CCC-641E-48EE-81F6-DCF8C90F40F0}" presName="d3" presStyleLbl="callout" presStyleIdx="5" presStyleCnt="6"/>
      <dgm:spPr/>
    </dgm:pt>
  </dgm:ptLst>
  <dgm:cxnLst>
    <dgm:cxn modelId="{FBCDDC03-68B1-427B-B89D-F0420FAAFAA4}" type="presOf" srcId="{E4ED3AD6-CD92-41D3-923F-49FCAB11474C}" destId="{9F64B154-EEFA-42CB-84C9-9F8E29791EDE}" srcOrd="0" destOrd="0" presId="urn:microsoft.com/office/officeart/2005/8/layout/target1"/>
    <dgm:cxn modelId="{DBFFBB49-4736-48E3-9662-93725ED67ED0}" type="presOf" srcId="{3E587CCC-641E-48EE-81F6-DCF8C90F40F0}" destId="{3F480A06-02D3-4490-A693-4CE4AD47BEE7}" srcOrd="0" destOrd="0" presId="urn:microsoft.com/office/officeart/2005/8/layout/target1"/>
    <dgm:cxn modelId="{9B8D0482-08F5-46E0-82D7-B616803B1CC0}" srcId="{E4ED3AD6-CD92-41D3-923F-49FCAB11474C}" destId="{BA0F4878-2E1E-4806-B0D3-213311855F34}" srcOrd="0" destOrd="0" parTransId="{254D411E-1F74-4CBA-B2A1-607CF0AA4BA4}" sibTransId="{22160D62-0A09-4FC5-9399-58E472737C7D}"/>
    <dgm:cxn modelId="{45DED67D-E11C-4287-873E-14DCBAB0E517}" type="presOf" srcId="{BA0F4878-2E1E-4806-B0D3-213311855F34}" destId="{98E77CFA-8C9E-4CF0-A1B3-572C101EB141}" srcOrd="0" destOrd="0" presId="urn:microsoft.com/office/officeart/2005/8/layout/target1"/>
    <dgm:cxn modelId="{737E6431-9129-44A9-A8C8-0A1B59EC1957}" type="presOf" srcId="{271DC070-B725-4D6E-8BED-04B155F9232E}" destId="{D9CAA22F-8AB1-4231-9C01-E2B0CB53E27C}" srcOrd="0" destOrd="0" presId="urn:microsoft.com/office/officeart/2005/8/layout/target1"/>
    <dgm:cxn modelId="{9AA59703-3FB9-43E8-9DB7-24D7BCD85BFD}" srcId="{E4ED3AD6-CD92-41D3-923F-49FCAB11474C}" destId="{3E587CCC-641E-48EE-81F6-DCF8C90F40F0}" srcOrd="2" destOrd="0" parTransId="{A70265B3-E449-4A36-BB5B-E88E57279FB2}" sibTransId="{02D2904A-0E8E-464C-928E-0C56A5C27774}"/>
    <dgm:cxn modelId="{27CDB338-CDCB-46B6-BEA0-506D7616535E}" srcId="{E4ED3AD6-CD92-41D3-923F-49FCAB11474C}" destId="{271DC070-B725-4D6E-8BED-04B155F9232E}" srcOrd="1" destOrd="0" parTransId="{456F8D72-3E52-4BCA-89E5-7184DC4D992D}" sibTransId="{A381C656-1D90-47CD-837E-2AC954CD226F}"/>
    <dgm:cxn modelId="{2804B22F-61DD-48F0-9824-3672A5C85ACA}" type="presParOf" srcId="{9F64B154-EEFA-42CB-84C9-9F8E29791EDE}" destId="{7F40AC87-5F20-41C2-957D-3CB1C891D2AD}" srcOrd="0" destOrd="0" presId="urn:microsoft.com/office/officeart/2005/8/layout/target1"/>
    <dgm:cxn modelId="{678D16FB-5C0D-4B11-9F95-8E4524A0AEF5}" type="presParOf" srcId="{9F64B154-EEFA-42CB-84C9-9F8E29791EDE}" destId="{98E77CFA-8C9E-4CF0-A1B3-572C101EB141}" srcOrd="1" destOrd="0" presId="urn:microsoft.com/office/officeart/2005/8/layout/target1"/>
    <dgm:cxn modelId="{A5E72B25-F83F-4CBD-AB47-AE71F8AB9AA4}" type="presParOf" srcId="{9F64B154-EEFA-42CB-84C9-9F8E29791EDE}" destId="{8A4F46A7-431A-46A3-B9B7-65AB2355FEF2}" srcOrd="2" destOrd="0" presId="urn:microsoft.com/office/officeart/2005/8/layout/target1"/>
    <dgm:cxn modelId="{0D52723E-BF0D-4A1B-973F-603ED920DCED}" type="presParOf" srcId="{9F64B154-EEFA-42CB-84C9-9F8E29791EDE}" destId="{BB6DAC00-5CE4-4FE9-8E1F-BAAB204E9583}" srcOrd="3" destOrd="0" presId="urn:microsoft.com/office/officeart/2005/8/layout/target1"/>
    <dgm:cxn modelId="{68F538DE-12C8-42B2-BDFB-3C520DD46D88}" type="presParOf" srcId="{9F64B154-EEFA-42CB-84C9-9F8E29791EDE}" destId="{E6CB8EAA-80A1-4C6E-8D92-08A087D8CB08}" srcOrd="4" destOrd="0" presId="urn:microsoft.com/office/officeart/2005/8/layout/target1"/>
    <dgm:cxn modelId="{F18A8F89-4293-41D3-9B7C-8CBBD9389718}" type="presParOf" srcId="{9F64B154-EEFA-42CB-84C9-9F8E29791EDE}" destId="{D9CAA22F-8AB1-4231-9C01-E2B0CB53E27C}" srcOrd="5" destOrd="0" presId="urn:microsoft.com/office/officeart/2005/8/layout/target1"/>
    <dgm:cxn modelId="{798B492C-FBEF-4724-A4FA-97BC3D34B00D}" type="presParOf" srcId="{9F64B154-EEFA-42CB-84C9-9F8E29791EDE}" destId="{BA7273B8-6334-44BB-991B-14DF8318599E}" srcOrd="6" destOrd="0" presId="urn:microsoft.com/office/officeart/2005/8/layout/target1"/>
    <dgm:cxn modelId="{580E5509-15A8-40EC-BD6D-F5FE1162F0BF}" type="presParOf" srcId="{9F64B154-EEFA-42CB-84C9-9F8E29791EDE}" destId="{A021C3DE-B03F-4637-8701-7FD284C21011}" srcOrd="7" destOrd="0" presId="urn:microsoft.com/office/officeart/2005/8/layout/target1"/>
    <dgm:cxn modelId="{8E3FA932-53B2-4A9B-82DF-CFB1B8DADE40}" type="presParOf" srcId="{9F64B154-EEFA-42CB-84C9-9F8E29791EDE}" destId="{67F964CF-B32A-4224-B2EB-E62AB5296BEF}" srcOrd="8" destOrd="0" presId="urn:microsoft.com/office/officeart/2005/8/layout/target1"/>
    <dgm:cxn modelId="{25CD73DE-B006-42DE-8B67-13290D28AA3F}" type="presParOf" srcId="{9F64B154-EEFA-42CB-84C9-9F8E29791EDE}" destId="{3F480A06-02D3-4490-A693-4CE4AD47BEE7}" srcOrd="9" destOrd="0" presId="urn:microsoft.com/office/officeart/2005/8/layout/target1"/>
    <dgm:cxn modelId="{8696741A-F7E6-4D81-8D86-EE56D240A476}" type="presParOf" srcId="{9F64B154-EEFA-42CB-84C9-9F8E29791EDE}" destId="{1C63705D-A202-4548-9F66-267DF8495034}" srcOrd="10" destOrd="0" presId="urn:microsoft.com/office/officeart/2005/8/layout/target1"/>
    <dgm:cxn modelId="{0894B78F-768C-4B87-AE22-80EA46385E42}" type="presParOf" srcId="{9F64B154-EEFA-42CB-84C9-9F8E29791EDE}" destId="{343EE721-80DC-4C42-B53D-57ACD2F913ED}" srcOrd="11" destOrd="0" presId="urn:microsoft.com/office/officeart/2005/8/layout/targe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13AA6F4-79E1-488A-B461-4877D4037471}" type="doc">
      <dgm:prSet loTypeId="urn:microsoft.com/office/officeart/2005/8/layout/radial6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E4FE24E-C897-49BC-9BC5-DFAD7FFD3D08}">
      <dgm:prSet phldrT="[Текст]"/>
      <dgm:spPr/>
      <dgm:t>
        <a:bodyPr/>
        <a:lstStyle/>
        <a:p>
          <a:r>
            <a:rPr lang="ru-RU" b="1" dirty="0">
              <a:solidFill>
                <a:schemeClr val="bg1"/>
              </a:solidFill>
            </a:rPr>
            <a:t>Взаимодействие </a:t>
          </a:r>
        </a:p>
      </dgm:t>
    </dgm:pt>
    <dgm:pt modelId="{B8EB8DEE-7B08-420D-AABE-654075D302D0}" type="parTrans" cxnId="{3C256CD6-9674-4098-A0CC-275B5D053717}">
      <dgm:prSet/>
      <dgm:spPr/>
      <dgm:t>
        <a:bodyPr/>
        <a:lstStyle/>
        <a:p>
          <a:endParaRPr lang="ru-RU"/>
        </a:p>
      </dgm:t>
    </dgm:pt>
    <dgm:pt modelId="{6B4DD04D-980F-46E9-A1A2-CA717CD558C1}" type="sibTrans" cxnId="{3C256CD6-9674-4098-A0CC-275B5D053717}">
      <dgm:prSet/>
      <dgm:spPr/>
      <dgm:t>
        <a:bodyPr/>
        <a:lstStyle/>
        <a:p>
          <a:endParaRPr lang="ru-RU"/>
        </a:p>
      </dgm:t>
    </dgm:pt>
    <dgm:pt modelId="{13769275-7CF4-4063-9A2B-9E26CC0459D7}">
      <dgm:prSet phldrT="[Текст]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ru-RU" b="1" dirty="0">
              <a:solidFill>
                <a:srgbClr val="C00000"/>
              </a:solidFill>
            </a:rPr>
            <a:t>Ученик</a:t>
          </a:r>
        </a:p>
      </dgm:t>
    </dgm:pt>
    <dgm:pt modelId="{A7389879-D064-4890-87AE-10C646B34C71}" type="parTrans" cxnId="{EB770D8C-4AB7-4F9B-91DA-2E0FCC6E6C7B}">
      <dgm:prSet/>
      <dgm:spPr/>
      <dgm:t>
        <a:bodyPr/>
        <a:lstStyle/>
        <a:p>
          <a:endParaRPr lang="ru-RU"/>
        </a:p>
      </dgm:t>
    </dgm:pt>
    <dgm:pt modelId="{C696140D-9C09-4C11-BBF8-D3A878EE2598}" type="sibTrans" cxnId="{EB770D8C-4AB7-4F9B-91DA-2E0FCC6E6C7B}">
      <dgm:prSet/>
      <dgm:spPr/>
      <dgm:t>
        <a:bodyPr/>
        <a:lstStyle/>
        <a:p>
          <a:endParaRPr lang="ru-RU"/>
        </a:p>
      </dgm:t>
    </dgm:pt>
    <dgm:pt modelId="{F1850FC6-98FE-4B74-AA7C-99F11890D0CA}">
      <dgm:prSet phldrT="[Текст]"/>
      <dgm:spPr>
        <a:solidFill>
          <a:srgbClr val="CCFFCC"/>
        </a:solidFill>
      </dgm:spPr>
      <dgm:t>
        <a:bodyPr/>
        <a:lstStyle/>
        <a:p>
          <a:r>
            <a:rPr lang="ru-RU" b="1" dirty="0">
              <a:solidFill>
                <a:srgbClr val="C00000"/>
              </a:solidFill>
            </a:rPr>
            <a:t>Ученик</a:t>
          </a:r>
        </a:p>
      </dgm:t>
    </dgm:pt>
    <dgm:pt modelId="{3F04500A-D327-4BD7-AD7B-8EE697DFCCC6}" type="parTrans" cxnId="{18612C0A-0B4A-440E-86D7-1D8FFF909E72}">
      <dgm:prSet/>
      <dgm:spPr/>
      <dgm:t>
        <a:bodyPr/>
        <a:lstStyle/>
        <a:p>
          <a:endParaRPr lang="ru-RU"/>
        </a:p>
      </dgm:t>
    </dgm:pt>
    <dgm:pt modelId="{C482D6B1-C0A9-4939-ADE7-CB25FF2045BD}" type="sibTrans" cxnId="{18612C0A-0B4A-440E-86D7-1D8FFF909E72}">
      <dgm:prSet/>
      <dgm:spPr/>
      <dgm:t>
        <a:bodyPr/>
        <a:lstStyle/>
        <a:p>
          <a:endParaRPr lang="ru-RU"/>
        </a:p>
      </dgm:t>
    </dgm:pt>
    <dgm:pt modelId="{274B13FA-38D1-4823-A2A2-B128804A1484}">
      <dgm:prSet phldrT="[Текст]"/>
      <dgm:spPr>
        <a:solidFill>
          <a:srgbClr val="CCCCFF"/>
        </a:solidFill>
      </dgm:spPr>
      <dgm:t>
        <a:bodyPr/>
        <a:lstStyle/>
        <a:p>
          <a:r>
            <a:rPr lang="ru-RU" b="1" dirty="0">
              <a:solidFill>
                <a:srgbClr val="C00000"/>
              </a:solidFill>
            </a:rPr>
            <a:t>Ученик</a:t>
          </a:r>
        </a:p>
      </dgm:t>
    </dgm:pt>
    <dgm:pt modelId="{36869E9C-83B3-494D-9743-B3304A98A8AD}" type="parTrans" cxnId="{8EAC1B1B-70E5-488D-BE14-F158AA447256}">
      <dgm:prSet/>
      <dgm:spPr/>
      <dgm:t>
        <a:bodyPr/>
        <a:lstStyle/>
        <a:p>
          <a:endParaRPr lang="ru-RU"/>
        </a:p>
      </dgm:t>
    </dgm:pt>
    <dgm:pt modelId="{C1782476-4B47-4D30-9D1B-E2C8868C9F19}" type="sibTrans" cxnId="{8EAC1B1B-70E5-488D-BE14-F158AA447256}">
      <dgm:prSet/>
      <dgm:spPr/>
      <dgm:t>
        <a:bodyPr/>
        <a:lstStyle/>
        <a:p>
          <a:endParaRPr lang="ru-RU"/>
        </a:p>
      </dgm:t>
    </dgm:pt>
    <dgm:pt modelId="{B3585FAD-2B15-4140-BE3D-0C902E0AA17A}">
      <dgm:prSet phldrT="[Текст]"/>
      <dgm:spPr>
        <a:solidFill>
          <a:srgbClr val="FFC000"/>
        </a:solidFill>
      </dgm:spPr>
      <dgm:t>
        <a:bodyPr/>
        <a:lstStyle/>
        <a:p>
          <a:r>
            <a:rPr lang="ru-RU" b="1" dirty="0">
              <a:solidFill>
                <a:srgbClr val="C00000"/>
              </a:solidFill>
            </a:rPr>
            <a:t>Учитель</a:t>
          </a:r>
        </a:p>
      </dgm:t>
    </dgm:pt>
    <dgm:pt modelId="{E4A17055-D550-4EC6-B12E-B64E15163959}" type="parTrans" cxnId="{5688EDC3-B8AC-4F2A-9897-24804545F2CA}">
      <dgm:prSet/>
      <dgm:spPr/>
      <dgm:t>
        <a:bodyPr/>
        <a:lstStyle/>
        <a:p>
          <a:endParaRPr lang="ru-RU"/>
        </a:p>
      </dgm:t>
    </dgm:pt>
    <dgm:pt modelId="{6B71F993-FFA1-4132-96BD-74244FB4C99E}" type="sibTrans" cxnId="{5688EDC3-B8AC-4F2A-9897-24804545F2CA}">
      <dgm:prSet/>
      <dgm:spPr/>
      <dgm:t>
        <a:bodyPr/>
        <a:lstStyle/>
        <a:p>
          <a:endParaRPr lang="ru-RU"/>
        </a:p>
      </dgm:t>
    </dgm:pt>
    <dgm:pt modelId="{066D247C-FF8C-4824-95DA-4AF4D0676A4D}" type="pres">
      <dgm:prSet presAssocID="{813AA6F4-79E1-488A-B461-4877D4037471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3F18D6C-BEE4-496D-9019-9DA970370DA4}" type="pres">
      <dgm:prSet presAssocID="{5E4FE24E-C897-49BC-9BC5-DFAD7FFD3D08}" presName="centerShape" presStyleLbl="node0" presStyleIdx="0" presStyleCnt="1" custScaleX="138565" custScaleY="115606"/>
      <dgm:spPr/>
      <dgm:t>
        <a:bodyPr/>
        <a:lstStyle/>
        <a:p>
          <a:endParaRPr lang="ru-RU"/>
        </a:p>
      </dgm:t>
    </dgm:pt>
    <dgm:pt modelId="{81C70285-C263-4093-A333-8218EB7DC817}" type="pres">
      <dgm:prSet presAssocID="{13769275-7CF4-4063-9A2B-9E26CC0459D7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4555D42-D465-406D-8382-0627A4846B86}" type="pres">
      <dgm:prSet presAssocID="{13769275-7CF4-4063-9A2B-9E26CC0459D7}" presName="dummy" presStyleCnt="0"/>
      <dgm:spPr/>
    </dgm:pt>
    <dgm:pt modelId="{F2954DCC-E149-43A4-9B25-E8200709659E}" type="pres">
      <dgm:prSet presAssocID="{C696140D-9C09-4C11-BBF8-D3A878EE2598}" presName="sibTrans" presStyleLbl="sibTrans2D1" presStyleIdx="0" presStyleCnt="4"/>
      <dgm:spPr/>
      <dgm:t>
        <a:bodyPr/>
        <a:lstStyle/>
        <a:p>
          <a:endParaRPr lang="ru-RU"/>
        </a:p>
      </dgm:t>
    </dgm:pt>
    <dgm:pt modelId="{3B2FD9B7-8686-48FF-AC72-3987C5B3C3FF}" type="pres">
      <dgm:prSet presAssocID="{F1850FC6-98FE-4B74-AA7C-99F11890D0CA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ABAE8D0-B946-4260-82A1-35C29DC290B0}" type="pres">
      <dgm:prSet presAssocID="{F1850FC6-98FE-4B74-AA7C-99F11890D0CA}" presName="dummy" presStyleCnt="0"/>
      <dgm:spPr/>
    </dgm:pt>
    <dgm:pt modelId="{75C40018-7647-45BD-83BE-0051BB876551}" type="pres">
      <dgm:prSet presAssocID="{C482D6B1-C0A9-4939-ADE7-CB25FF2045BD}" presName="sibTrans" presStyleLbl="sibTrans2D1" presStyleIdx="1" presStyleCnt="4"/>
      <dgm:spPr/>
      <dgm:t>
        <a:bodyPr/>
        <a:lstStyle/>
        <a:p>
          <a:endParaRPr lang="ru-RU"/>
        </a:p>
      </dgm:t>
    </dgm:pt>
    <dgm:pt modelId="{06F79B4C-4836-4109-9262-60A966D4185A}" type="pres">
      <dgm:prSet presAssocID="{274B13FA-38D1-4823-A2A2-B128804A1484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4345EE-1498-48F5-84AF-7D309BEC876F}" type="pres">
      <dgm:prSet presAssocID="{274B13FA-38D1-4823-A2A2-B128804A1484}" presName="dummy" presStyleCnt="0"/>
      <dgm:spPr/>
    </dgm:pt>
    <dgm:pt modelId="{19D17A9C-6AD1-4C68-BA94-C18AE327C235}" type="pres">
      <dgm:prSet presAssocID="{C1782476-4B47-4D30-9D1B-E2C8868C9F19}" presName="sibTrans" presStyleLbl="sibTrans2D1" presStyleIdx="2" presStyleCnt="4"/>
      <dgm:spPr/>
      <dgm:t>
        <a:bodyPr/>
        <a:lstStyle/>
        <a:p>
          <a:endParaRPr lang="ru-RU"/>
        </a:p>
      </dgm:t>
    </dgm:pt>
    <dgm:pt modelId="{028E3130-B2A5-406F-85AA-9385D93A4A38}" type="pres">
      <dgm:prSet presAssocID="{B3585FAD-2B15-4140-BE3D-0C902E0AA17A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B64AD5-2D7C-4314-A0B5-06962DA50256}" type="pres">
      <dgm:prSet presAssocID="{B3585FAD-2B15-4140-BE3D-0C902E0AA17A}" presName="dummy" presStyleCnt="0"/>
      <dgm:spPr/>
    </dgm:pt>
    <dgm:pt modelId="{50AC56F2-7F2B-4D47-A39C-C221B4D9443F}" type="pres">
      <dgm:prSet presAssocID="{6B71F993-FFA1-4132-96BD-74244FB4C99E}" presName="sibTrans" presStyleLbl="sibTrans2D1" presStyleIdx="3" presStyleCnt="4"/>
      <dgm:spPr/>
      <dgm:t>
        <a:bodyPr/>
        <a:lstStyle/>
        <a:p>
          <a:endParaRPr lang="ru-RU"/>
        </a:p>
      </dgm:t>
    </dgm:pt>
  </dgm:ptLst>
  <dgm:cxnLst>
    <dgm:cxn modelId="{EB770D8C-4AB7-4F9B-91DA-2E0FCC6E6C7B}" srcId="{5E4FE24E-C897-49BC-9BC5-DFAD7FFD3D08}" destId="{13769275-7CF4-4063-9A2B-9E26CC0459D7}" srcOrd="0" destOrd="0" parTransId="{A7389879-D064-4890-87AE-10C646B34C71}" sibTransId="{C696140D-9C09-4C11-BBF8-D3A878EE2598}"/>
    <dgm:cxn modelId="{7BC13C20-8190-4422-A350-CACEBEC220F0}" type="presOf" srcId="{6B71F993-FFA1-4132-96BD-74244FB4C99E}" destId="{50AC56F2-7F2B-4D47-A39C-C221B4D9443F}" srcOrd="0" destOrd="0" presId="urn:microsoft.com/office/officeart/2005/8/layout/radial6"/>
    <dgm:cxn modelId="{48AA5773-835F-4762-9991-360988D9E3B1}" type="presOf" srcId="{13769275-7CF4-4063-9A2B-9E26CC0459D7}" destId="{81C70285-C263-4093-A333-8218EB7DC817}" srcOrd="0" destOrd="0" presId="urn:microsoft.com/office/officeart/2005/8/layout/radial6"/>
    <dgm:cxn modelId="{5688EDC3-B8AC-4F2A-9897-24804545F2CA}" srcId="{5E4FE24E-C897-49BC-9BC5-DFAD7FFD3D08}" destId="{B3585FAD-2B15-4140-BE3D-0C902E0AA17A}" srcOrd="3" destOrd="0" parTransId="{E4A17055-D550-4EC6-B12E-B64E15163959}" sibTransId="{6B71F993-FFA1-4132-96BD-74244FB4C99E}"/>
    <dgm:cxn modelId="{3C256CD6-9674-4098-A0CC-275B5D053717}" srcId="{813AA6F4-79E1-488A-B461-4877D4037471}" destId="{5E4FE24E-C897-49BC-9BC5-DFAD7FFD3D08}" srcOrd="0" destOrd="0" parTransId="{B8EB8DEE-7B08-420D-AABE-654075D302D0}" sibTransId="{6B4DD04D-980F-46E9-A1A2-CA717CD558C1}"/>
    <dgm:cxn modelId="{BC75C138-7889-46BA-885D-758F010C488F}" type="presOf" srcId="{C482D6B1-C0A9-4939-ADE7-CB25FF2045BD}" destId="{75C40018-7647-45BD-83BE-0051BB876551}" srcOrd="0" destOrd="0" presId="urn:microsoft.com/office/officeart/2005/8/layout/radial6"/>
    <dgm:cxn modelId="{871BE849-18D2-445A-B037-312501F06AEC}" type="presOf" srcId="{F1850FC6-98FE-4B74-AA7C-99F11890D0CA}" destId="{3B2FD9B7-8686-48FF-AC72-3987C5B3C3FF}" srcOrd="0" destOrd="0" presId="urn:microsoft.com/office/officeart/2005/8/layout/radial6"/>
    <dgm:cxn modelId="{78770175-90B4-4242-A473-382FCE7FD88C}" type="presOf" srcId="{5E4FE24E-C897-49BC-9BC5-DFAD7FFD3D08}" destId="{43F18D6C-BEE4-496D-9019-9DA970370DA4}" srcOrd="0" destOrd="0" presId="urn:microsoft.com/office/officeart/2005/8/layout/radial6"/>
    <dgm:cxn modelId="{10F49BB0-68A3-4F97-8D71-688E8ED4B51D}" type="presOf" srcId="{B3585FAD-2B15-4140-BE3D-0C902E0AA17A}" destId="{028E3130-B2A5-406F-85AA-9385D93A4A38}" srcOrd="0" destOrd="0" presId="urn:microsoft.com/office/officeart/2005/8/layout/radial6"/>
    <dgm:cxn modelId="{6411B0A7-B500-4CF1-B182-B6C132A03CF2}" type="presOf" srcId="{C1782476-4B47-4D30-9D1B-E2C8868C9F19}" destId="{19D17A9C-6AD1-4C68-BA94-C18AE327C235}" srcOrd="0" destOrd="0" presId="urn:microsoft.com/office/officeart/2005/8/layout/radial6"/>
    <dgm:cxn modelId="{8D6B1A8B-5F1C-4564-93C7-2B69E7C298A2}" type="presOf" srcId="{813AA6F4-79E1-488A-B461-4877D4037471}" destId="{066D247C-FF8C-4824-95DA-4AF4D0676A4D}" srcOrd="0" destOrd="0" presId="urn:microsoft.com/office/officeart/2005/8/layout/radial6"/>
    <dgm:cxn modelId="{18612C0A-0B4A-440E-86D7-1D8FFF909E72}" srcId="{5E4FE24E-C897-49BC-9BC5-DFAD7FFD3D08}" destId="{F1850FC6-98FE-4B74-AA7C-99F11890D0CA}" srcOrd="1" destOrd="0" parTransId="{3F04500A-D327-4BD7-AD7B-8EE697DFCCC6}" sibTransId="{C482D6B1-C0A9-4939-ADE7-CB25FF2045BD}"/>
    <dgm:cxn modelId="{F0D0E0C5-0D48-4671-9C6B-F9C926ACAA66}" type="presOf" srcId="{C696140D-9C09-4C11-BBF8-D3A878EE2598}" destId="{F2954DCC-E149-43A4-9B25-E8200709659E}" srcOrd="0" destOrd="0" presId="urn:microsoft.com/office/officeart/2005/8/layout/radial6"/>
    <dgm:cxn modelId="{41A5B301-7BAA-4D45-9AF3-C6B00C35A20D}" type="presOf" srcId="{274B13FA-38D1-4823-A2A2-B128804A1484}" destId="{06F79B4C-4836-4109-9262-60A966D4185A}" srcOrd="0" destOrd="0" presId="urn:microsoft.com/office/officeart/2005/8/layout/radial6"/>
    <dgm:cxn modelId="{8EAC1B1B-70E5-488D-BE14-F158AA447256}" srcId="{5E4FE24E-C897-49BC-9BC5-DFAD7FFD3D08}" destId="{274B13FA-38D1-4823-A2A2-B128804A1484}" srcOrd="2" destOrd="0" parTransId="{36869E9C-83B3-494D-9743-B3304A98A8AD}" sibTransId="{C1782476-4B47-4D30-9D1B-E2C8868C9F19}"/>
    <dgm:cxn modelId="{385FBB61-3DA8-4C93-AFF9-172525F62669}" type="presParOf" srcId="{066D247C-FF8C-4824-95DA-4AF4D0676A4D}" destId="{43F18D6C-BEE4-496D-9019-9DA970370DA4}" srcOrd="0" destOrd="0" presId="urn:microsoft.com/office/officeart/2005/8/layout/radial6"/>
    <dgm:cxn modelId="{E0E13960-79BA-4F23-8801-4C3FC5A0A192}" type="presParOf" srcId="{066D247C-FF8C-4824-95DA-4AF4D0676A4D}" destId="{81C70285-C263-4093-A333-8218EB7DC817}" srcOrd="1" destOrd="0" presId="urn:microsoft.com/office/officeart/2005/8/layout/radial6"/>
    <dgm:cxn modelId="{74A2EDCE-1A6B-4CFE-B0FB-E5AD2CA409F0}" type="presParOf" srcId="{066D247C-FF8C-4824-95DA-4AF4D0676A4D}" destId="{E4555D42-D465-406D-8382-0627A4846B86}" srcOrd="2" destOrd="0" presId="urn:microsoft.com/office/officeart/2005/8/layout/radial6"/>
    <dgm:cxn modelId="{EA80B855-E3F5-4FD2-BC97-B95D1CA9D61C}" type="presParOf" srcId="{066D247C-FF8C-4824-95DA-4AF4D0676A4D}" destId="{F2954DCC-E149-43A4-9B25-E8200709659E}" srcOrd="3" destOrd="0" presId="urn:microsoft.com/office/officeart/2005/8/layout/radial6"/>
    <dgm:cxn modelId="{91A0C7FC-2E3F-4F7E-B02A-70C5246D083A}" type="presParOf" srcId="{066D247C-FF8C-4824-95DA-4AF4D0676A4D}" destId="{3B2FD9B7-8686-48FF-AC72-3987C5B3C3FF}" srcOrd="4" destOrd="0" presId="urn:microsoft.com/office/officeart/2005/8/layout/radial6"/>
    <dgm:cxn modelId="{55233B6B-C30C-4E7C-BAA9-A5E77656CEE8}" type="presParOf" srcId="{066D247C-FF8C-4824-95DA-4AF4D0676A4D}" destId="{1ABAE8D0-B946-4260-82A1-35C29DC290B0}" srcOrd="5" destOrd="0" presId="urn:microsoft.com/office/officeart/2005/8/layout/radial6"/>
    <dgm:cxn modelId="{64AE9ECA-E5F2-4EFA-9A99-98ED7056AA99}" type="presParOf" srcId="{066D247C-FF8C-4824-95DA-4AF4D0676A4D}" destId="{75C40018-7647-45BD-83BE-0051BB876551}" srcOrd="6" destOrd="0" presId="urn:microsoft.com/office/officeart/2005/8/layout/radial6"/>
    <dgm:cxn modelId="{CF73E1DF-3DEE-4343-AD1E-79D26D3D68D2}" type="presParOf" srcId="{066D247C-FF8C-4824-95DA-4AF4D0676A4D}" destId="{06F79B4C-4836-4109-9262-60A966D4185A}" srcOrd="7" destOrd="0" presId="urn:microsoft.com/office/officeart/2005/8/layout/radial6"/>
    <dgm:cxn modelId="{BB651BE8-C8A6-4CCA-87A7-AB8D90A621DA}" type="presParOf" srcId="{066D247C-FF8C-4824-95DA-4AF4D0676A4D}" destId="{2E4345EE-1498-48F5-84AF-7D309BEC876F}" srcOrd="8" destOrd="0" presId="urn:microsoft.com/office/officeart/2005/8/layout/radial6"/>
    <dgm:cxn modelId="{D408F423-C39D-41C2-93EC-852790458F3F}" type="presParOf" srcId="{066D247C-FF8C-4824-95DA-4AF4D0676A4D}" destId="{19D17A9C-6AD1-4C68-BA94-C18AE327C235}" srcOrd="9" destOrd="0" presId="urn:microsoft.com/office/officeart/2005/8/layout/radial6"/>
    <dgm:cxn modelId="{1BE9B702-6D45-4D45-8186-F77D67B28D69}" type="presParOf" srcId="{066D247C-FF8C-4824-95DA-4AF4D0676A4D}" destId="{028E3130-B2A5-406F-85AA-9385D93A4A38}" srcOrd="10" destOrd="0" presId="urn:microsoft.com/office/officeart/2005/8/layout/radial6"/>
    <dgm:cxn modelId="{F958FA4D-BD2E-4E4D-8BEB-D27DAAB73649}" type="presParOf" srcId="{066D247C-FF8C-4824-95DA-4AF4D0676A4D}" destId="{F6B64AD5-2D7C-4314-A0B5-06962DA50256}" srcOrd="11" destOrd="0" presId="urn:microsoft.com/office/officeart/2005/8/layout/radial6"/>
    <dgm:cxn modelId="{CEB1E9B6-CE23-4BC0-8F1E-1960E99E4AE1}" type="presParOf" srcId="{066D247C-FF8C-4824-95DA-4AF4D0676A4D}" destId="{50AC56F2-7F2B-4D47-A39C-C221B4D9443F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F964CF-B32A-4224-B2EB-E62AB5296BEF}">
      <dsp:nvSpPr>
        <dsp:cNvPr id="0" name=""/>
        <dsp:cNvSpPr/>
      </dsp:nvSpPr>
      <dsp:spPr>
        <a:xfrm>
          <a:off x="691620" y="893631"/>
          <a:ext cx="3037837" cy="3037837"/>
        </a:xfrm>
        <a:prstGeom prst="ellipse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CB8EAA-80A1-4C6E-8D92-08A087D8CB08}">
      <dsp:nvSpPr>
        <dsp:cNvPr id="0" name=""/>
        <dsp:cNvSpPr/>
      </dsp:nvSpPr>
      <dsp:spPr>
        <a:xfrm>
          <a:off x="1299187" y="1501198"/>
          <a:ext cx="1822702" cy="182270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40AC87-5F20-41C2-957D-3CB1C891D2AD}">
      <dsp:nvSpPr>
        <dsp:cNvPr id="0" name=""/>
        <dsp:cNvSpPr/>
      </dsp:nvSpPr>
      <dsp:spPr>
        <a:xfrm>
          <a:off x="1906755" y="2108766"/>
          <a:ext cx="607567" cy="607567"/>
        </a:xfrm>
        <a:prstGeom prst="ellipse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E77CFA-8C9E-4CF0-A1B3-572C101EB141}">
      <dsp:nvSpPr>
        <dsp:cNvPr id="0" name=""/>
        <dsp:cNvSpPr/>
      </dsp:nvSpPr>
      <dsp:spPr>
        <a:xfrm>
          <a:off x="3384379" y="0"/>
          <a:ext cx="3068124" cy="4101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35560" rIns="35560" bIns="3556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/>
            <a:t>Урок</a:t>
          </a:r>
        </a:p>
      </dsp:txBody>
      <dsp:txXfrm>
        <a:off x="3384379" y="0"/>
        <a:ext cx="3068124" cy="410110"/>
      </dsp:txXfrm>
    </dsp:sp>
    <dsp:sp modelId="{8A4F46A7-431A-46A3-B9B7-65AB2355FEF2}">
      <dsp:nvSpPr>
        <dsp:cNvPr id="0" name=""/>
        <dsp:cNvSpPr/>
      </dsp:nvSpPr>
      <dsp:spPr>
        <a:xfrm>
          <a:off x="3856034" y="324036"/>
          <a:ext cx="37972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B6DAC00-5CE4-4FE9-8E1F-BAAB204E9583}">
      <dsp:nvSpPr>
        <dsp:cNvPr id="0" name=""/>
        <dsp:cNvSpPr/>
      </dsp:nvSpPr>
      <dsp:spPr>
        <a:xfrm rot="5400000">
          <a:off x="1988523" y="546558"/>
          <a:ext cx="2088006" cy="1643976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CAA22F-8AB1-4231-9C01-E2B0CB53E27C}">
      <dsp:nvSpPr>
        <dsp:cNvPr id="0" name=""/>
        <dsp:cNvSpPr/>
      </dsp:nvSpPr>
      <dsp:spPr>
        <a:xfrm>
          <a:off x="3843435" y="457083"/>
          <a:ext cx="3459960" cy="886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35560" rIns="35560" bIns="3556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/>
            <a:t>Образовательная среда</a:t>
          </a:r>
        </a:p>
      </dsp:txBody>
      <dsp:txXfrm>
        <a:off x="3843435" y="457083"/>
        <a:ext cx="3459960" cy="886035"/>
      </dsp:txXfrm>
    </dsp:sp>
    <dsp:sp modelId="{BA7273B8-6334-44BB-991B-14DF8318599E}">
      <dsp:nvSpPr>
        <dsp:cNvPr id="0" name=""/>
        <dsp:cNvSpPr/>
      </dsp:nvSpPr>
      <dsp:spPr>
        <a:xfrm>
          <a:off x="3856034" y="1210072"/>
          <a:ext cx="37972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021C3DE-B03F-4637-8701-7FD284C21011}">
      <dsp:nvSpPr>
        <dsp:cNvPr id="0" name=""/>
        <dsp:cNvSpPr/>
      </dsp:nvSpPr>
      <dsp:spPr>
        <a:xfrm rot="5400000">
          <a:off x="2436706" y="1418772"/>
          <a:ext cx="1627065" cy="1208553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F480A06-02D3-4490-A693-4CE4AD47BEE7}">
      <dsp:nvSpPr>
        <dsp:cNvPr id="0" name=""/>
        <dsp:cNvSpPr/>
      </dsp:nvSpPr>
      <dsp:spPr>
        <a:xfrm>
          <a:off x="3915439" y="1465197"/>
          <a:ext cx="2988989" cy="886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35560" rIns="35560" bIns="3556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/>
            <a:t>Школьная среда</a:t>
          </a:r>
        </a:p>
      </dsp:txBody>
      <dsp:txXfrm>
        <a:off x="3915439" y="1465197"/>
        <a:ext cx="2988989" cy="886035"/>
      </dsp:txXfrm>
    </dsp:sp>
    <dsp:sp modelId="{1C63705D-A202-4548-9F66-267DF8495034}">
      <dsp:nvSpPr>
        <dsp:cNvPr id="0" name=""/>
        <dsp:cNvSpPr/>
      </dsp:nvSpPr>
      <dsp:spPr>
        <a:xfrm>
          <a:off x="3856034" y="2096108"/>
          <a:ext cx="37972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43EE721-80DC-4C42-B53D-57ACD2F913ED}">
      <dsp:nvSpPr>
        <dsp:cNvPr id="0" name=""/>
        <dsp:cNvSpPr/>
      </dsp:nvSpPr>
      <dsp:spPr>
        <a:xfrm rot="5400000">
          <a:off x="2885445" y="2290276"/>
          <a:ext cx="1162479" cy="773129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AC56F2-7F2B-4D47-A39C-C221B4D9443F}">
      <dsp:nvSpPr>
        <dsp:cNvPr id="0" name=""/>
        <dsp:cNvSpPr/>
      </dsp:nvSpPr>
      <dsp:spPr>
        <a:xfrm>
          <a:off x="1574506" y="467383"/>
          <a:ext cx="3115682" cy="3115682"/>
        </a:xfrm>
        <a:prstGeom prst="blockArc">
          <a:avLst>
            <a:gd name="adj1" fmla="val 10800000"/>
            <a:gd name="adj2" fmla="val 16200000"/>
            <a:gd name="adj3" fmla="val 464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D17A9C-6AD1-4C68-BA94-C18AE327C235}">
      <dsp:nvSpPr>
        <dsp:cNvPr id="0" name=""/>
        <dsp:cNvSpPr/>
      </dsp:nvSpPr>
      <dsp:spPr>
        <a:xfrm>
          <a:off x="1574506" y="467383"/>
          <a:ext cx="3115682" cy="3115682"/>
        </a:xfrm>
        <a:prstGeom prst="blockArc">
          <a:avLst>
            <a:gd name="adj1" fmla="val 5400000"/>
            <a:gd name="adj2" fmla="val 10800000"/>
            <a:gd name="adj3" fmla="val 464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C40018-7647-45BD-83BE-0051BB876551}">
      <dsp:nvSpPr>
        <dsp:cNvPr id="0" name=""/>
        <dsp:cNvSpPr/>
      </dsp:nvSpPr>
      <dsp:spPr>
        <a:xfrm>
          <a:off x="1574506" y="467383"/>
          <a:ext cx="3115682" cy="3115682"/>
        </a:xfrm>
        <a:prstGeom prst="blockArc">
          <a:avLst>
            <a:gd name="adj1" fmla="val 0"/>
            <a:gd name="adj2" fmla="val 5400000"/>
            <a:gd name="adj3" fmla="val 464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954DCC-E149-43A4-9B25-E8200709659E}">
      <dsp:nvSpPr>
        <dsp:cNvPr id="0" name=""/>
        <dsp:cNvSpPr/>
      </dsp:nvSpPr>
      <dsp:spPr>
        <a:xfrm>
          <a:off x="1574506" y="467383"/>
          <a:ext cx="3115682" cy="3115682"/>
        </a:xfrm>
        <a:prstGeom prst="blockArc">
          <a:avLst>
            <a:gd name="adj1" fmla="val 16200000"/>
            <a:gd name="adj2" fmla="val 0"/>
            <a:gd name="adj3" fmla="val 464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F18D6C-BEE4-496D-9019-9DA970370DA4}">
      <dsp:nvSpPr>
        <dsp:cNvPr id="0" name=""/>
        <dsp:cNvSpPr/>
      </dsp:nvSpPr>
      <dsp:spPr>
        <a:xfrm>
          <a:off x="2138393" y="1195960"/>
          <a:ext cx="1987908" cy="165852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>
              <a:solidFill>
                <a:schemeClr val="bg1"/>
              </a:solidFill>
            </a:rPr>
            <a:t>Взаимодействие </a:t>
          </a:r>
        </a:p>
      </dsp:txBody>
      <dsp:txXfrm>
        <a:off x="2429515" y="1438846"/>
        <a:ext cx="1405664" cy="1172757"/>
      </dsp:txXfrm>
    </dsp:sp>
    <dsp:sp modelId="{81C70285-C263-4093-A333-8218EB7DC817}">
      <dsp:nvSpPr>
        <dsp:cNvPr id="0" name=""/>
        <dsp:cNvSpPr/>
      </dsp:nvSpPr>
      <dsp:spPr>
        <a:xfrm>
          <a:off x="2630224" y="1412"/>
          <a:ext cx="1004247" cy="1004247"/>
        </a:xfrm>
        <a:prstGeom prst="ellipse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1" kern="1200" dirty="0">
              <a:solidFill>
                <a:srgbClr val="C00000"/>
              </a:solidFill>
            </a:rPr>
            <a:t>Ученик</a:t>
          </a:r>
        </a:p>
      </dsp:txBody>
      <dsp:txXfrm>
        <a:off x="2777293" y="148481"/>
        <a:ext cx="710109" cy="710109"/>
      </dsp:txXfrm>
    </dsp:sp>
    <dsp:sp modelId="{3B2FD9B7-8686-48FF-AC72-3987C5B3C3FF}">
      <dsp:nvSpPr>
        <dsp:cNvPr id="0" name=""/>
        <dsp:cNvSpPr/>
      </dsp:nvSpPr>
      <dsp:spPr>
        <a:xfrm>
          <a:off x="4151912" y="1523101"/>
          <a:ext cx="1004247" cy="1004247"/>
        </a:xfrm>
        <a:prstGeom prst="ellipse">
          <a:avLst/>
        </a:prstGeom>
        <a:solidFill>
          <a:srgbClr val="CCFFCC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1" kern="1200" dirty="0">
              <a:solidFill>
                <a:srgbClr val="C00000"/>
              </a:solidFill>
            </a:rPr>
            <a:t>Ученик</a:t>
          </a:r>
        </a:p>
      </dsp:txBody>
      <dsp:txXfrm>
        <a:off x="4298981" y="1670170"/>
        <a:ext cx="710109" cy="710109"/>
      </dsp:txXfrm>
    </dsp:sp>
    <dsp:sp modelId="{06F79B4C-4836-4109-9262-60A966D4185A}">
      <dsp:nvSpPr>
        <dsp:cNvPr id="0" name=""/>
        <dsp:cNvSpPr/>
      </dsp:nvSpPr>
      <dsp:spPr>
        <a:xfrm>
          <a:off x="2630224" y="3044789"/>
          <a:ext cx="1004247" cy="1004247"/>
        </a:xfrm>
        <a:prstGeom prst="ellipse">
          <a:avLst/>
        </a:prstGeom>
        <a:solidFill>
          <a:srgbClr val="CCCCFF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1" kern="1200" dirty="0">
              <a:solidFill>
                <a:srgbClr val="C00000"/>
              </a:solidFill>
            </a:rPr>
            <a:t>Ученик</a:t>
          </a:r>
        </a:p>
      </dsp:txBody>
      <dsp:txXfrm>
        <a:off x="2777293" y="3191858"/>
        <a:ext cx="710109" cy="710109"/>
      </dsp:txXfrm>
    </dsp:sp>
    <dsp:sp modelId="{028E3130-B2A5-406F-85AA-9385D93A4A38}">
      <dsp:nvSpPr>
        <dsp:cNvPr id="0" name=""/>
        <dsp:cNvSpPr/>
      </dsp:nvSpPr>
      <dsp:spPr>
        <a:xfrm>
          <a:off x="1108535" y="1523101"/>
          <a:ext cx="1004247" cy="1004247"/>
        </a:xfrm>
        <a:prstGeom prst="ellips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1" kern="1200" dirty="0">
              <a:solidFill>
                <a:srgbClr val="C00000"/>
              </a:solidFill>
            </a:rPr>
            <a:t>Учитель</a:t>
          </a:r>
        </a:p>
      </dsp:txBody>
      <dsp:txXfrm>
        <a:off x="1255604" y="1670170"/>
        <a:ext cx="710109" cy="7101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1">
  <dgm:title val=""/>
  <dgm:desc val=""/>
  <dgm:catLst>
    <dgm:cat type="relationship" pri="25000"/>
    <dgm:cat type="convert" pri="2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equ" val="0">
            <dgm:constrLst/>
          </dgm:if>
          <dgm:if name="Name4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r" for="ch" forName="line1" refType="l" refFor="ch" refForName="text1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5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4432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6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86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717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7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29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662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25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r" for="ch" forName="text4" refType="w"/>
              <dgm:constr type="t" for="ch" forName="text4" refType="b" refFor="ch" refForName="text3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852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8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r" for="ch" forName="text1" refType="w"/>
              <dgm:constr type="ctrY" for="ch" forName="text1" refType="h" fact="0.13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r" for="ch" forName="text2" refType="w"/>
              <dgm:constr type="ctrY" for="ch" forName="text2" refType="h" fact="0.27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498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r" for="ch" forName="text3" refType="w"/>
              <dgm:constr type="ctrY" for="ch" forName="text3" refType="h" fact="0.41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394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r" for="ch" forName="text4" refType="w"/>
              <dgm:constr type="ctrY" for="ch" forName="text4" refType="h" fact="0.547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46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r" for="ch" forName="text5" refType="w"/>
              <dgm:constr type="ctrY" for="ch" forName="text5" refType="h" fact="0.68"/>
              <dgm:constr type="l" for="ch" forName="line5" refType="w" fact="0.625"/>
              <dgm:constr type="ctrY" for="ch" forName="line5" refType="ctrY" refFor="ch" refForName="text5"/>
              <dgm:constr type="w" for="ch" forName="line5" refType="w" fact="0.075"/>
              <dgm:constr type="h" for="ch" forName="line5"/>
              <dgm:constr type="l" for="ch" forName="d5" refType="w" fact="0.49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9"/>
        </dgm:choose>
      </dgm:if>
      <dgm:else name="Name10">
        <dgm:choose name="Name11">
          <dgm:if name="Name12" axis="ch" ptType="node" func="cnt" op="equ" val="0">
            <dgm:constrLst/>
          </dgm:if>
          <dgm:if name="Name13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14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5567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15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14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282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16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0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337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74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l" for="ch" forName="text4"/>
              <dgm:constr type="t" for="ch" forName="text4" refType="b" refFor="ch" refForName="text3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147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17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l" for="ch" forName="text1"/>
              <dgm:constr type="ctrY" for="ch" forName="text1" refType="h" fact="0.13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l" for="ch" forName="text2"/>
              <dgm:constr type="ctrY" for="ch" forName="text2" refType="h" fact="0.27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502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l" for="ch" forName="text3"/>
              <dgm:constr type="ctrY" for="ch" forName="text3" refType="h" fact="0.41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606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l" for="ch" forName="text4"/>
              <dgm:constr type="ctrY" for="ch" forName="text4" refType="h" fact="0.547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54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l" for="ch" forName="text5"/>
              <dgm:constr type="ctrY" for="ch" forName="text5" refType="h" fact="0.68"/>
              <dgm:constr type="l" for="ch" forName="line5" refType="r" refFor="ch" refForName="text5"/>
              <dgm:constr type="ctrY" for="ch" forName="line5" refType="ctrY" refFor="ch" refForName="text5"/>
              <dgm:constr type="r" for="ch" forName="line5" refType="w" fact="0.375"/>
              <dgm:constr type="h" for="ch" forName="line5"/>
              <dgm:constr type="r" for="ch" forName="d5" refType="w" fact="0.50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18"/>
        </dgm:choose>
      </dgm:else>
    </dgm:choose>
    <dgm:ruleLst/>
    <dgm:forEach name="Name19" axis="ch" ptType="node" cnt="1">
      <dgm:layoutNode name="circle1" styleLbl="l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text1" styleLbl="revTx">
        <dgm:varLst>
          <dgm:bulletEnabled val="1"/>
        </dgm:varLst>
        <dgm:choose name="Name20">
          <dgm:if name="Name21" func="var" arg="dir" op="equ" val="norm">
            <dgm:choose name="Name22">
              <dgm:if name="Name2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4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25">
            <dgm:choose name="Name26">
              <dgm:if name="Name2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8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29">
          <dgm:if name="Name30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31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1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1" styleLbl="callout">
        <dgm:alg type="sp"/>
        <dgm:choose name="Name32">
          <dgm:if name="Name33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34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35" axis="ch" ptType="node" st="2" cnt="1">
      <dgm:layoutNode name="circle2" styleLbl="lnNode1">
        <dgm:alg type="sp"/>
        <dgm:shape xmlns:r="http://schemas.openxmlformats.org/officeDocument/2006/relationships" type="ellipse" r:blip="" zOrderOff="-5">
          <dgm:adjLst/>
        </dgm:shape>
        <dgm:presOf/>
        <dgm:constrLst/>
        <dgm:ruleLst/>
      </dgm:layoutNode>
      <dgm:layoutNode name="text2" styleLbl="revTx">
        <dgm:varLst>
          <dgm:bulletEnabled val="1"/>
        </dgm:varLst>
        <dgm:choose name="Name36">
          <dgm:if name="Name37" func="var" arg="dir" op="equ" val="norm">
            <dgm:choose name="Name38">
              <dgm:if name="Name3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0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41">
            <dgm:choose name="Name42">
              <dgm:if name="Name4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4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45">
          <dgm:if name="Name46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47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2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2" styleLbl="callout">
        <dgm:alg type="sp"/>
        <dgm:choose name="Name48">
          <dgm:if name="Name49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50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51" axis="ch" ptType="node" st="3" cnt="1">
      <dgm:layoutNode name="circle3" styleLbl="lnNode1">
        <dgm:alg type="sp"/>
        <dgm:shape xmlns:r="http://schemas.openxmlformats.org/officeDocument/2006/relationships" type="ellipse" r:blip="" zOrderOff="-10">
          <dgm:adjLst/>
        </dgm:shape>
        <dgm:presOf/>
        <dgm:constrLst/>
        <dgm:ruleLst/>
      </dgm:layoutNode>
      <dgm:layoutNode name="text3" styleLbl="revTx">
        <dgm:varLst>
          <dgm:bulletEnabled val="1"/>
        </dgm:varLst>
        <dgm:choose name="Name52">
          <dgm:if name="Name53" func="var" arg="dir" op="equ" val="norm">
            <dgm:choose name="Name54">
              <dgm:if name="Name5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56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57">
            <dgm:choose name="Name58">
              <dgm:if name="Name5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60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61">
          <dgm:if name="Name62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63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3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3" styleLbl="callout">
        <dgm:alg type="sp"/>
        <dgm:choose name="Name64">
          <dgm:if name="Name65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66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67" axis="ch" ptType="node" st="4" cnt="1">
      <dgm:layoutNode name="circle4" styleLbl="lnNode1">
        <dgm:alg type="sp"/>
        <dgm:shape xmlns:r="http://schemas.openxmlformats.org/officeDocument/2006/relationships" type="ellipse" r:blip="" zOrderOff="-15">
          <dgm:adjLst/>
        </dgm:shape>
        <dgm:presOf/>
        <dgm:constrLst/>
        <dgm:ruleLst/>
      </dgm:layoutNode>
      <dgm:layoutNode name="text4" styleLbl="revTx">
        <dgm:varLst>
          <dgm:bulletEnabled val="1"/>
        </dgm:varLst>
        <dgm:choose name="Name68">
          <dgm:if name="Name69" func="var" arg="dir" op="equ" val="norm">
            <dgm:choose name="Name70">
              <dgm:if name="Name7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2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73">
            <dgm:choose name="Name74">
              <dgm:if name="Name7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6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77">
          <dgm:if name="Name78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79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4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4" styleLbl="callout">
        <dgm:alg type="sp"/>
        <dgm:choose name="Name80">
          <dgm:if name="Name81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82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83" axis="ch" ptType="node" st="5" cnt="1">
      <dgm:layoutNode name="circle5" styleLbl="lnNode1">
        <dgm:alg type="sp"/>
        <dgm:shape xmlns:r="http://schemas.openxmlformats.org/officeDocument/2006/relationships" type="ellipse" r:blip="" zOrderOff="-20">
          <dgm:adjLst/>
        </dgm:shape>
        <dgm:presOf/>
        <dgm:constrLst/>
        <dgm:ruleLst/>
      </dgm:layoutNode>
      <dgm:layoutNode name="text5" styleLbl="revTx">
        <dgm:varLst>
          <dgm:bulletEnabled val="1"/>
        </dgm:varLst>
        <dgm:choose name="Name84">
          <dgm:if name="Name85" func="var" arg="dir" op="equ" val="norm">
            <dgm:choose name="Name86">
              <dgm:if name="Name8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88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89">
            <dgm:choose name="Name90">
              <dgm:if name="Name9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92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93">
          <dgm:if name="Name94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95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5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5" styleLbl="callout">
        <dgm:alg type="sp"/>
        <dgm:choose name="Name96">
          <dgm:if name="Name97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98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5EC7F9-8F6B-472E-8FCC-F8A28AE361AC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5276E4-2ACD-4013-99DD-2C71B5A68C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01862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E77EA9-8402-4917-8656-7C1C20F8B07A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86554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10524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22351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48659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20163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53761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F:\РАБОТА_ДОМ\РАБОТА\АСОУ\Презентации\Учитель будущего\ИТОГ\Слайд 4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59545" cy="5151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5651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35C8CF6F-6BF8-43CD-98B1-D9015FF54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A1C8FC-1E94-4228-A69D-12DEF3370F16}" type="datetimeFigureOut">
              <a:rPr lang="ru-RU"/>
              <a:pPr>
                <a:defRPr/>
              </a:pPr>
              <a:t>25.11.2020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6938F94A-12EC-4FE4-92DB-DA6CAC2ABA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6E232233-9827-45AF-8704-44D15DDC1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5693CD-6CE9-429F-B451-A380555A939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1554007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41581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20E12-9161-4C9B-8C29-C42D2FA037A3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A5DE7-8F96-4054-8A65-98C7CA1CBE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2810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5.jpeg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8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РАБОТА_ДОМ\РАБОТА\АСОУ\Презентации\Учитель будущего\ИТОГ\Слайд 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" y="0"/>
            <a:ext cx="9159545" cy="5151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07031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F:\РАБОТА_ДОМ\РАБОТА\АСОУ\Презентации\Учитель будущего\ИТОГ\Слайд 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59545" cy="5151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4143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F:\РАБОТА_ДОМ\РАБОТА\АСОУ\Презентации\Учитель будущего\ИТОГ\Слайд 3а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59545" cy="5151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3221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F:\РАБОТА_ДОМ\РАБОТА\АСОУ\Презентации\Учитель будущего\ИТОГ\Слайд 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59545" cy="5151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1475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F:\РАБОТА_ДОМ\РАБОТА\АСОУ\Презентации\Учитель будущего\ИТОГ\Слайд 2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59545" cy="5151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6152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76" r:id="rId2"/>
    <p:sldLayoutId id="2147483678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F:\РАБОТА_ДОМ\РАБОТА\АСОУ\Презентации\Учитель будущего\ИТОГ\Слайд 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59545" cy="5151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7107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220E12-9161-4C9B-8C29-C42D2FA037A3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7A5DE7-8F96-4054-8A65-98C7CA1CBE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1026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584" y="1995686"/>
            <a:ext cx="734481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Формы организации взаимодействия учащихся в учебной деятельности.</a:t>
            </a:r>
          </a:p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Урок как среда взаимодействия</a:t>
            </a:r>
            <a:r>
              <a:rPr lang="ru-RU" sz="2800" dirty="0"/>
              <a:t/>
            </a:r>
            <a:br>
              <a:rPr lang="ru-RU" sz="2800" dirty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400" dirty="0">
                <a:solidFill>
                  <a:schemeClr val="bg1"/>
                </a:solidFill>
              </a:rPr>
              <a:t>15 октября 2020 года</a:t>
            </a:r>
            <a:endParaRPr lang="ru-RU" sz="2400" dirty="0">
              <a:solidFill>
                <a:schemeClr val="bg1"/>
              </a:solidFill>
              <a:latin typeface="Circe Bold" pitchFamily="34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1862998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15619" y="1707654"/>
            <a:ext cx="8280920" cy="30772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100" b="1" dirty="0"/>
              <a:t>1. </a:t>
            </a:r>
            <a:r>
              <a:rPr lang="ru-RU" sz="2100" dirty="0"/>
              <a:t>Целенаправленное планирование урока, когда все его компоненты (цель, содержание, методы, средства и формы) тщательно продуманы и подобраны так, что все они вместе или в отдельности способствуют созданию на уроке среды взаимодействия. Взаимодействие учащихся – это развивающее и развивающееся явление.</a:t>
            </a:r>
          </a:p>
          <a:p>
            <a:endParaRPr lang="ru-RU" sz="21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918DAF4D-0307-4AE3-B980-05F52E4E7974}"/>
              </a:ext>
            </a:extLst>
          </p:cNvPr>
          <p:cNvSpPr txBox="1"/>
          <p:nvPr/>
        </p:nvSpPr>
        <p:spPr>
          <a:xfrm>
            <a:off x="215619" y="555526"/>
            <a:ext cx="8640754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C00000"/>
                </a:solidFill>
              </a:rPr>
              <a:t>Условия</a:t>
            </a:r>
            <a:r>
              <a:rPr lang="ru-RU" sz="3200" dirty="0">
                <a:solidFill>
                  <a:schemeClr val="tx1"/>
                </a:solidFill>
              </a:rPr>
              <a:t>, при которых урок может стать средой взаимодействия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406697420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F1CA6F8B-5029-4168-9DF5-E194E514907E}"/>
              </a:ext>
            </a:extLst>
          </p:cNvPr>
          <p:cNvSpPr txBox="1"/>
          <p:nvPr/>
        </p:nvSpPr>
        <p:spPr>
          <a:xfrm>
            <a:off x="197768" y="627534"/>
            <a:ext cx="8748464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b="1" i="1" dirty="0"/>
              <a:t>Двусторонний процесс предполагает взаимодействие учителя и ученика на уроке как обмен опытом познания, как обмен содержанием.</a:t>
            </a:r>
          </a:p>
          <a:p>
            <a:r>
              <a:rPr lang="ru-RU" sz="2000" b="1" dirty="0"/>
              <a:t>Учитель:</a:t>
            </a:r>
          </a:p>
          <a:p>
            <a:pPr>
              <a:tabLst>
                <a:tab pos="182563" algn="l"/>
                <a:tab pos="357188" algn="l"/>
              </a:tabLst>
            </a:pPr>
            <a:r>
              <a:rPr lang="ru-RU" sz="2000" dirty="0"/>
              <a:t>•	Организует работу ученика с различной информацией;</a:t>
            </a:r>
          </a:p>
          <a:p>
            <a:pPr>
              <a:tabLst>
                <a:tab pos="182563" algn="l"/>
                <a:tab pos="357188" algn="l"/>
              </a:tabLst>
            </a:pPr>
            <a:r>
              <a:rPr lang="ru-RU" sz="2000" dirty="0"/>
              <a:t>•	Сам выступает носителем социокультурных образцов;</a:t>
            </a:r>
          </a:p>
          <a:p>
            <a:pPr>
              <a:tabLst>
                <a:tab pos="182563" algn="l"/>
                <a:tab pos="357188" algn="l"/>
              </a:tabLst>
            </a:pPr>
            <a:r>
              <a:rPr lang="ru-RU" sz="2000" dirty="0"/>
              <a:t>•	Реализует свой опыт в виде собственной позиции, суждений, оценки;</a:t>
            </a:r>
          </a:p>
          <a:p>
            <a:pPr>
              <a:tabLst>
                <a:tab pos="182563" algn="l"/>
                <a:tab pos="357188" algn="l"/>
              </a:tabLst>
            </a:pPr>
            <a:r>
              <a:rPr lang="ru-RU" sz="2000" dirty="0"/>
              <a:t>•	Добивается освоения учеником программного содержания, опираясь на его субъектный опыт.</a:t>
            </a:r>
          </a:p>
          <a:p>
            <a:r>
              <a:rPr lang="ru-RU" sz="2000" b="1" dirty="0"/>
              <a:t>Ученик:</a:t>
            </a:r>
          </a:p>
          <a:p>
            <a:pPr>
              <a:tabLst>
                <a:tab pos="182563" algn="l"/>
                <a:tab pos="269875" algn="l"/>
                <a:tab pos="357188" algn="l"/>
              </a:tabLst>
            </a:pPr>
            <a:r>
              <a:rPr lang="ru-RU" sz="2000" dirty="0"/>
              <a:t>•	Имеет разрозненные представления, относящиеся к разным областям знаний;</a:t>
            </a:r>
          </a:p>
          <a:p>
            <a:pPr>
              <a:tabLst>
                <a:tab pos="182563" algn="l"/>
                <a:tab pos="269875" algn="l"/>
                <a:tab pos="357188" algn="l"/>
              </a:tabLst>
            </a:pPr>
            <a:r>
              <a:rPr lang="ru-RU" sz="2000" dirty="0"/>
              <a:t>•	Сравнивает их с образцами в получаемой им из разных источников информации;</a:t>
            </a:r>
          </a:p>
          <a:p>
            <a:pPr>
              <a:tabLst>
                <a:tab pos="182563" algn="l"/>
                <a:tab pos="269875" algn="l"/>
                <a:tab pos="357188" algn="l"/>
              </a:tabLst>
            </a:pPr>
            <a:r>
              <a:rPr lang="ru-RU" sz="2000" dirty="0"/>
              <a:t>•	Выходит на новый образовательный продукт.</a:t>
            </a:r>
          </a:p>
        </p:txBody>
      </p:sp>
    </p:spTree>
    <p:extLst>
      <p:ext uri="{BB962C8B-B14F-4D97-AF65-F5344CB8AC3E}">
        <p14:creationId xmlns:p14="http://schemas.microsoft.com/office/powerpoint/2010/main" val="2457681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67544" y="987574"/>
            <a:ext cx="8208912" cy="388731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100" b="1" dirty="0"/>
              <a:t>2.</a:t>
            </a:r>
            <a:r>
              <a:rPr lang="ru-RU" sz="2100" dirty="0"/>
              <a:t> Учет факторов, влияющих на состояние ученика (актуальный уровень интересов и потребностей ученика, качественный состав классного коллектива, взаимоотношения в коллективе, а также влияние на ученика средств массовой информации, социума, отношение ученика и его семьи к школе в целом и конкретному предмету в частности).</a:t>
            </a:r>
          </a:p>
          <a:p>
            <a:pPr marL="0" indent="0" algn="just">
              <a:buNone/>
            </a:pPr>
            <a:endParaRPr lang="ru-RU" sz="2100" dirty="0"/>
          </a:p>
          <a:p>
            <a:pPr marL="0" indent="0" algn="just">
              <a:buNone/>
            </a:pPr>
            <a:r>
              <a:rPr lang="ru-RU" sz="2100" b="1" dirty="0"/>
              <a:t>3.</a:t>
            </a:r>
            <a:r>
              <a:rPr lang="ru-RU" sz="2100" dirty="0"/>
              <a:t> Организация образовательного процесса (приоритет использования парных и групповых форм организации образовательного процесса).</a:t>
            </a:r>
          </a:p>
          <a:p>
            <a:pPr algn="just"/>
            <a:endParaRPr lang="ru-RU" sz="2100" dirty="0"/>
          </a:p>
        </p:txBody>
      </p:sp>
    </p:spTree>
    <p:extLst>
      <p:ext uri="{BB962C8B-B14F-4D97-AF65-F5344CB8AC3E}">
        <p14:creationId xmlns:p14="http://schemas.microsoft.com/office/powerpoint/2010/main" val="1761158808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79912" y="1563638"/>
            <a:ext cx="4680520" cy="1248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3600" b="1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Взаимодействие «ученик-ученик»</a:t>
            </a:r>
            <a:endParaRPr lang="ru-RU" sz="3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14836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6E67083A-5558-42A8-8199-C80C35C8E32A}"/>
              </a:ext>
            </a:extLst>
          </p:cNvPr>
          <p:cNvSpPr txBox="1"/>
          <p:nvPr/>
        </p:nvSpPr>
        <p:spPr>
          <a:xfrm>
            <a:off x="179512" y="1275606"/>
            <a:ext cx="8784976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541338" algn="just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Начинать обучение групповой работе легче с организации </a:t>
            </a:r>
            <a:r>
              <a:rPr lang="ru-RU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работы детей в парах.</a:t>
            </a:r>
            <a:r>
              <a:rPr lang="ru-RU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indent="541338" algn="just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 делении  детей на пары необходимо учитывать  и темперамент учеников. Л</a:t>
            </a:r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учшие пары для совместной работы, по мнению психологов: сангвиник + флегматик, холерик + меланхолик, сангвиник + меланхолик.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541338" algn="just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Недопустима пара из двух слабых учеников: им нечем обмениваться, кроме собственной беспомощности. </a:t>
            </a:r>
          </a:p>
          <a:p>
            <a:pPr indent="541338" algn="just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Детей, которые по каким бы то ни было причинам, отказываются сегодня работать вместе, нельзя принуждать к общей работе (а завтра стоит им предложить снова сесть вместе). Чтобы не отвлекать класс во время урока на разбор личных неурядиц, вводится (постепенно, не с первого дня групповой работы) общее правило: "Если ты хочешь сменить соседа, сам договорись с ним и со своим новым соседом и все вместе предупредите учителя до урока".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A7B1FE9E-CB39-4EEE-BC53-4289AF1BE318}"/>
              </a:ext>
            </a:extLst>
          </p:cNvPr>
          <p:cNvSpPr txBox="1"/>
          <p:nvPr/>
        </p:nvSpPr>
        <p:spPr>
          <a:xfrm>
            <a:off x="467544" y="771550"/>
            <a:ext cx="54664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организации парной работы</a:t>
            </a:r>
          </a:p>
        </p:txBody>
      </p:sp>
    </p:spTree>
    <p:extLst>
      <p:ext uri="{BB962C8B-B14F-4D97-AF65-F5344CB8AC3E}">
        <p14:creationId xmlns:p14="http://schemas.microsoft.com/office/powerpoint/2010/main" val="33490696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AC0A9643-8A16-4CD7-9DB2-0FC6C20FD38E}"/>
              </a:ext>
            </a:extLst>
          </p:cNvPr>
          <p:cNvSpPr txBox="1"/>
          <p:nvPr/>
        </p:nvSpPr>
        <p:spPr>
          <a:xfrm>
            <a:off x="251520" y="1275606"/>
            <a:ext cx="8496944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 err="1"/>
              <a:t>Mix</a:t>
            </a:r>
            <a:r>
              <a:rPr lang="ru-RU" b="1" dirty="0"/>
              <a:t> </a:t>
            </a:r>
            <a:r>
              <a:rPr lang="ru-RU" b="1" dirty="0" err="1"/>
              <a:t>Pair</a:t>
            </a:r>
            <a:r>
              <a:rPr lang="ru-RU" b="1" dirty="0"/>
              <a:t> </a:t>
            </a:r>
            <a:r>
              <a:rPr lang="ru-RU" b="1" dirty="0" err="1"/>
              <a:t>Share</a:t>
            </a:r>
            <a:r>
              <a:rPr lang="ru-RU" b="1" dirty="0"/>
              <a:t> – «смешайтесь и образуйте пары». </a:t>
            </a:r>
            <a:r>
              <a:rPr lang="ru-RU" dirty="0"/>
              <a:t>Учитель включает веселую музыку, ученики передвигаются по классу. Учитель останавливает музыку. Ученики</a:t>
            </a:r>
          </a:p>
          <a:p>
            <a:r>
              <a:rPr lang="ru-RU" dirty="0"/>
              <a:t>замирают и образуют пару с тем, кто находится ближе всего.</a:t>
            </a:r>
          </a:p>
          <a:p>
            <a:r>
              <a:rPr lang="ru-RU" b="1" dirty="0" err="1"/>
              <a:t>Inside</a:t>
            </a:r>
            <a:r>
              <a:rPr lang="ru-RU" b="1" dirty="0"/>
              <a:t> – </a:t>
            </a:r>
            <a:r>
              <a:rPr lang="ru-RU" b="1" dirty="0" err="1"/>
              <a:t>Outside</a:t>
            </a:r>
            <a:r>
              <a:rPr lang="ru-RU" b="1" dirty="0"/>
              <a:t> </a:t>
            </a:r>
            <a:r>
              <a:rPr lang="ru-RU" b="1" dirty="0" err="1"/>
              <a:t>Circle</a:t>
            </a:r>
            <a:r>
              <a:rPr lang="ru-RU" b="1" dirty="0"/>
              <a:t> – «внутренний и внешний круг».</a:t>
            </a:r>
            <a:r>
              <a:rPr lang="ru-RU" dirty="0"/>
              <a:t> Учитель просит учеников</a:t>
            </a:r>
          </a:p>
          <a:p>
            <a:r>
              <a:rPr lang="ru-RU" dirty="0"/>
              <a:t>объединиться в пары и встать по кругу лицом друг к другу. При этом один стоит</a:t>
            </a:r>
          </a:p>
          <a:p>
            <a:r>
              <a:rPr lang="ru-RU" dirty="0"/>
              <a:t>спиной в круг. Учитель задает вопрос и определяет, кто отвечает: внутренний или</a:t>
            </a:r>
          </a:p>
          <a:p>
            <a:r>
              <a:rPr lang="ru-RU" dirty="0"/>
              <a:t>внешний круг. Педагог просит одного–двух учеников повторить ответ своего партнера, потом предлагает ученикам повернуться направо/налево, отсчитать 3-го, 4-го партнера и образовать новую пару. Продолжает задавать вопросы.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BC8409B8-EC0C-45E2-95A3-6A4D8C8E1D2E}"/>
              </a:ext>
            </a:extLst>
          </p:cNvPr>
          <p:cNvSpPr txBox="1"/>
          <p:nvPr/>
        </p:nvSpPr>
        <p:spPr>
          <a:xfrm>
            <a:off x="270302" y="555526"/>
            <a:ext cx="39539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/>
              <a:t>Приёмы парной работы</a:t>
            </a:r>
          </a:p>
        </p:txBody>
      </p:sp>
    </p:spTree>
    <p:extLst>
      <p:ext uri="{BB962C8B-B14F-4D97-AF65-F5344CB8AC3E}">
        <p14:creationId xmlns:p14="http://schemas.microsoft.com/office/powerpoint/2010/main" val="1928902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AC0A9643-8A16-4CD7-9DB2-0FC6C20FD38E}"/>
              </a:ext>
            </a:extLst>
          </p:cNvPr>
          <p:cNvSpPr txBox="1"/>
          <p:nvPr/>
        </p:nvSpPr>
        <p:spPr>
          <a:xfrm>
            <a:off x="323528" y="1131590"/>
            <a:ext cx="8496944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 err="1"/>
              <a:t>Timed</a:t>
            </a:r>
            <a:r>
              <a:rPr lang="ru-RU" b="1" dirty="0"/>
              <a:t> </a:t>
            </a:r>
            <a:r>
              <a:rPr lang="ru-RU" b="1" dirty="0" err="1"/>
              <a:t>Pair</a:t>
            </a:r>
            <a:r>
              <a:rPr lang="ru-RU" b="1" dirty="0"/>
              <a:t> </a:t>
            </a:r>
            <a:r>
              <a:rPr lang="ru-RU" b="1" dirty="0" err="1"/>
              <a:t>Share</a:t>
            </a:r>
            <a:r>
              <a:rPr lang="ru-RU" b="1" dirty="0"/>
              <a:t> – «обмен мнениями в парах, ограниченный по времени». </a:t>
            </a:r>
            <a:r>
              <a:rPr lang="ru-RU" dirty="0"/>
              <a:t>Учитель задает проблемный вопрос, требующий развернутого ответа, и определяет</a:t>
            </a:r>
          </a:p>
          <a:p>
            <a:r>
              <a:rPr lang="ru-RU" dirty="0"/>
              <a:t>время для ответа каждого. Первый ученик дает свой ответ, второй активно слушает. Если первый ученик заканчивает раньше времени, второй ученик задает</a:t>
            </a:r>
          </a:p>
          <a:p>
            <a:r>
              <a:rPr lang="ru-RU" dirty="0"/>
              <a:t>вопросы. После сигнала учителя ученики меняются ролями.</a:t>
            </a:r>
          </a:p>
          <a:p>
            <a:r>
              <a:rPr lang="ru-RU" b="1" dirty="0" err="1"/>
              <a:t>Quiz</a:t>
            </a:r>
            <a:r>
              <a:rPr lang="ru-RU" b="1" dirty="0"/>
              <a:t> – </a:t>
            </a:r>
            <a:r>
              <a:rPr lang="ru-RU" b="1" dirty="0" err="1"/>
              <a:t>Quiz</a:t>
            </a:r>
            <a:r>
              <a:rPr lang="ru-RU" b="1" dirty="0"/>
              <a:t> – </a:t>
            </a:r>
            <a:r>
              <a:rPr lang="ru-RU" b="1" dirty="0" err="1"/>
              <a:t>Trade</a:t>
            </a:r>
            <a:r>
              <a:rPr lang="ru-RU" b="1" dirty="0"/>
              <a:t> – «опроси – опроси – обменяйся карточками». </a:t>
            </a:r>
            <a:r>
              <a:rPr lang="ru-RU" dirty="0"/>
              <a:t>Учитель просит</a:t>
            </a:r>
          </a:p>
          <a:p>
            <a:r>
              <a:rPr lang="ru-RU" dirty="0"/>
              <a:t>объединиться в пары. Один ученик задает вопрос из карточки, учебника, тетради.</a:t>
            </a:r>
          </a:p>
          <a:p>
            <a:r>
              <a:rPr lang="ru-RU" dirty="0"/>
              <a:t>Второй ученик отвечает. Первый помогает и хвалит. Ученики меняются ролями.</a:t>
            </a:r>
          </a:p>
          <a:p>
            <a:r>
              <a:rPr lang="ru-RU" b="1" dirty="0" err="1"/>
              <a:t>Simultaneous</a:t>
            </a:r>
            <a:r>
              <a:rPr lang="ru-RU" b="1" dirty="0"/>
              <a:t> </a:t>
            </a:r>
            <a:r>
              <a:rPr lang="ru-RU" b="1" dirty="0" err="1"/>
              <a:t>Rаllу</a:t>
            </a:r>
            <a:r>
              <a:rPr lang="ru-RU" b="1" dirty="0"/>
              <a:t> </a:t>
            </a:r>
            <a:r>
              <a:rPr lang="ru-RU" b="1" dirty="0" err="1"/>
              <a:t>Таblе</a:t>
            </a:r>
            <a:r>
              <a:rPr lang="ru-RU" b="1" dirty="0"/>
              <a:t> – «одновременный </a:t>
            </a:r>
            <a:r>
              <a:rPr lang="ru-RU" b="1" dirty="0" err="1"/>
              <a:t>релли</a:t>
            </a:r>
            <a:r>
              <a:rPr lang="ru-RU" b="1" dirty="0"/>
              <a:t> тейбл»</a:t>
            </a:r>
            <a:r>
              <a:rPr lang="ru-RU" dirty="0"/>
              <a:t> – обучающая структура,</a:t>
            </a:r>
          </a:p>
          <a:p>
            <a:r>
              <a:rPr lang="ru-RU" dirty="0"/>
              <a:t>в которой два ученика одновременно выполняют письменную работу на отдельных</a:t>
            </a:r>
          </a:p>
          <a:p>
            <a:r>
              <a:rPr lang="ru-RU" dirty="0"/>
              <a:t>листах и по окончании одновременно передают их друг другу, чтобы организовать</a:t>
            </a:r>
          </a:p>
          <a:p>
            <a:r>
              <a:rPr lang="ru-RU" dirty="0"/>
              <a:t>взаимопроверку.</a:t>
            </a:r>
          </a:p>
        </p:txBody>
      </p:sp>
    </p:spTree>
    <p:extLst>
      <p:ext uri="{BB962C8B-B14F-4D97-AF65-F5344CB8AC3E}">
        <p14:creationId xmlns:p14="http://schemas.microsoft.com/office/powerpoint/2010/main" val="41161878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C634DF46-489B-46C1-98D9-00D217C6C62B}"/>
              </a:ext>
            </a:extLst>
          </p:cNvPr>
          <p:cNvSpPr txBox="1"/>
          <p:nvPr/>
        </p:nvSpPr>
        <p:spPr>
          <a:xfrm>
            <a:off x="395536" y="627534"/>
            <a:ext cx="8568952" cy="42496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Фрагмент интегрированного урока математики и окружающего мира. 3 класс. 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Тема занятия: 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Где хранится пресная вода?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Этап активизации знаний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Mix</a:t>
            </a:r>
            <a:r>
              <a:rPr lang="ru-RU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Pair</a:t>
            </a:r>
            <a:r>
              <a:rPr lang="ru-RU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Share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Ученики под музыку смешиваются. Музыка выключается, и ученики образуют пары с теми партнёрами, которые оказались ближе всего друг к другу.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интерактивной доске ученикам предлагается рассмотреть иллюстрации, на которых представлена вода в различных агрегатных состояниях – в жидком, твёрдом (сосульки). 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Учитель просит назвать вещество, из которого состоят все представленные объекты на данных иллюстрациях. Высказывает первым своё мнение кот участник, кто в паре выше. Ученики в паре определяют, что это вода.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37860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C634DF46-489B-46C1-98D9-00D217C6C62B}"/>
              </a:ext>
            </a:extLst>
          </p:cNvPr>
          <p:cNvSpPr txBox="1"/>
          <p:nvPr/>
        </p:nvSpPr>
        <p:spPr>
          <a:xfrm>
            <a:off x="89756" y="1039664"/>
            <a:ext cx="8964488" cy="30641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Звучит музыка, ученики двигаются по классу. Музыка выключается, ученики образуют новые пары. 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Timed-Pair-Share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Каждая пара должна,  пользуясь физической картой полушарий ответить на вопрос: 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Много ли на Земле воды? 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Первым отвечает тот участник, кто в паре старше. На ответ каждого отводится 30 секунд.    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Дети объясняют, что легенда карты помогает ответить, что воды на Земле много.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Снова звучит музыка, и ученик выбирают себе новую пару. 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95344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0DAD7EAD-A9B8-4571-8AC1-652642CEFEC9}"/>
              </a:ext>
            </a:extLst>
          </p:cNvPr>
          <p:cNvSpPr txBox="1"/>
          <p:nvPr/>
        </p:nvSpPr>
        <p:spPr>
          <a:xfrm>
            <a:off x="359532" y="1059582"/>
            <a:ext cx="8424936" cy="2858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Timed-Pair-Share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Учитель подводит детей к теме урока: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На Земле вода составляет три четверти всей поверхности, но человечество испытывает дефицит воды. Почему?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Ученики отвечают на вопрос в паре по очереди. Первым отвечает тот, у кого светлее глаза.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Сегодня мы попробуем найти ответ на вопрос: Где хранится пресная вода? В этом нам поможет учебно-практическая работа №4 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44003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615463411"/>
              </p:ext>
            </p:extLst>
          </p:nvPr>
        </p:nvGraphicFramePr>
        <p:xfrm>
          <a:off x="611560" y="843558"/>
          <a:ext cx="7416824" cy="40504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21363861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79912" y="1563638"/>
            <a:ext cx="4680520" cy="1248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3600" b="1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Взаимодействие «ученик-группа»</a:t>
            </a:r>
            <a:endParaRPr lang="ru-RU" sz="3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34654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B587A232-F4BC-4765-B26D-9FECC4455576}"/>
              </a:ext>
            </a:extLst>
          </p:cNvPr>
          <p:cNvSpPr txBox="1"/>
          <p:nvPr/>
        </p:nvSpPr>
        <p:spPr>
          <a:xfrm>
            <a:off x="395536" y="1419622"/>
            <a:ext cx="8352928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Звеньевые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формы обучения предполагают организацию учебной деятельности постоянных групп учащихся. </a:t>
            </a:r>
          </a:p>
          <a:p>
            <a:pPr algn="just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 </a:t>
            </a:r>
            <a:r>
              <a:rPr lang="ru-RU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бригадной</a:t>
            </a:r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форме организуется деятельность специально сформированных для выполнения определенных заданий временных групп учащихся. </a:t>
            </a:r>
          </a:p>
          <a:p>
            <a:pPr algn="just"/>
            <a:r>
              <a:rPr lang="ru-RU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Кооперированно</a:t>
            </a:r>
            <a:r>
              <a:rPr lang="ru-RU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-групповая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форма предполагает деление класса на группы, каждая из которых выполняет лишь часть общего, как правило, объемного задания. </a:t>
            </a:r>
          </a:p>
          <a:p>
            <a:pPr algn="just"/>
            <a:r>
              <a:rPr lang="ru-RU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Дифференцированно-групповая</a:t>
            </a:r>
            <a:r>
              <a:rPr lang="ru-RU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форма обучения предполагает, что как постоянные, так и временные группы объединяют учащихся с одинаковыми учебными возможностями и уровнем сформированности учебных умений и навыков. </a:t>
            </a:r>
          </a:p>
          <a:p>
            <a:pPr algn="just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 групповым относят также </a:t>
            </a:r>
            <a:r>
              <a:rPr lang="ru-RU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парную работу учащихся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A304CC3D-6ECA-49D4-8357-56107D33B3EC}"/>
              </a:ext>
            </a:extLst>
          </p:cNvPr>
          <p:cNvSpPr txBox="1"/>
          <p:nvPr/>
        </p:nvSpPr>
        <p:spPr>
          <a:xfrm>
            <a:off x="395536" y="699542"/>
            <a:ext cx="35931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Виды групповой работы</a:t>
            </a:r>
          </a:p>
        </p:txBody>
      </p:sp>
    </p:spTree>
    <p:extLst>
      <p:ext uri="{BB962C8B-B14F-4D97-AF65-F5344CB8AC3E}">
        <p14:creationId xmlns:p14="http://schemas.microsoft.com/office/powerpoint/2010/main" val="20917594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xmlns="" id="{9EB57F3A-BC2C-46E8-BF62-A3D19079A2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8340008"/>
              </p:ext>
            </p:extLst>
          </p:nvPr>
        </p:nvGraphicFramePr>
        <p:xfrm>
          <a:off x="28154" y="532415"/>
          <a:ext cx="5616624" cy="4611085"/>
        </p:xfrm>
        <a:graphic>
          <a:graphicData uri="http://schemas.openxmlformats.org/drawingml/2006/table">
            <a:tbl>
              <a:tblPr/>
              <a:tblGrid>
                <a:gridCol w="5616624">
                  <a:extLst>
                    <a:ext uri="{9D8B030D-6E8A-4147-A177-3AD203B41FA5}">
                      <a16:colId xmlns:a16="http://schemas.microsoft.com/office/drawing/2014/main" xmlns="" val="2234149338"/>
                    </a:ext>
                  </a:extLst>
                </a:gridCol>
              </a:tblGrid>
              <a:tr h="5488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400" b="1" u="sng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Инициативное </a:t>
                      </a:r>
                      <a:r>
                        <a:rPr lang="ru-RU" sz="1400" b="1" u="sng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сорудничество</a:t>
                      </a:r>
                      <a:r>
                        <a:rPr lang="ru-RU" sz="1400" b="1" u="sng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ru-RU" sz="140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ставить вопросы; обращаться за помощью; формулировать свои затруднения;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120403372"/>
                  </a:ext>
                </a:extLst>
              </a:tr>
              <a:tr h="4226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предлагать помощь и сотрудничество;</a:t>
                      </a:r>
                      <a:r>
                        <a:rPr lang="ru-RU" sz="14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80549884"/>
                  </a:ext>
                </a:extLst>
              </a:tr>
              <a:tr h="2908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проявлять активность во взаимодействии для решения коммуникативных и познавательных задач;</a:t>
                      </a:r>
                      <a:r>
                        <a:rPr lang="ru-RU" sz="14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43532468"/>
                  </a:ext>
                </a:extLst>
              </a:tr>
              <a:tr h="579417">
                <a:tc>
                  <a:txBody>
                    <a:bodyPr/>
                    <a:lstStyle/>
                    <a:p>
                      <a:pPr algn="ctr">
                        <a:lnSpc>
                          <a:spcPts val="2235"/>
                        </a:lnSpc>
                      </a:pPr>
                      <a:r>
                        <a:rPr lang="ru-RU" sz="1400" b="1" u="sng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Планирование учебного сотрудничества: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задавать вопросы, необходимые для организации собственной деятельности и сотрудничества с партнером;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94130334"/>
                  </a:ext>
                </a:extLst>
              </a:tr>
              <a:tr h="4038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определять цели, функции участников, способы взаимодействия;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627713570"/>
                  </a:ext>
                </a:extLst>
              </a:tr>
              <a:tr h="4038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договариваться о распределении функций и ролей в совместной деятельности.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866351757"/>
                  </a:ext>
                </a:extLst>
              </a:tr>
              <a:tr h="579417">
                <a:tc>
                  <a:txBody>
                    <a:bodyPr/>
                    <a:lstStyle/>
                    <a:p>
                      <a:pPr algn="ctr">
                        <a:lnSpc>
                          <a:spcPts val="2235"/>
                        </a:lnSpc>
                      </a:pPr>
                      <a:r>
                        <a:rPr lang="ru-RU" sz="1400" b="1" u="sng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Взаимодействие: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формулировать собственное мнение и позицию; задавать вопросы;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153653007"/>
                  </a:ext>
                </a:extLst>
              </a:tr>
              <a:tr h="3979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строить понятные для партнера высказывания;</a:t>
                      </a:r>
                      <a:r>
                        <a:rPr lang="ru-RU" sz="14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097796151"/>
                  </a:ext>
                </a:extLst>
              </a:tr>
              <a:tr h="3979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строить монологическое высказывание.</a:t>
                      </a:r>
                      <a:r>
                        <a:rPr lang="ru-RU" sz="14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5492593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A91D9ED4-23B4-4371-BFC3-64CE2BD88DD0}"/>
              </a:ext>
            </a:extLst>
          </p:cNvPr>
          <p:cNvSpPr txBox="1"/>
          <p:nvPr/>
        </p:nvSpPr>
        <p:spPr>
          <a:xfrm>
            <a:off x="5868144" y="1059582"/>
            <a:ext cx="2995774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Jot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Thoughts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«запишите мысли».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Ученики разбиваются на группы. Учитель раздает каждому ученику по несколько листочков (3–4). Педагог называет тему, задание и определяет время на выполнение задания. После сигнала «Начали» ученики называют свой ответ вслух, записывают его на листочек и кладут его на центр стола. На одном листочке должен быть записан один ответ. Ответы нельзя повторять другим членам группы. После того как время на выполнение задания завершено, ученики в группе обсуждают ответы.</a:t>
            </a:r>
          </a:p>
        </p:txBody>
      </p:sp>
    </p:spTree>
    <p:extLst>
      <p:ext uri="{BB962C8B-B14F-4D97-AF65-F5344CB8AC3E}">
        <p14:creationId xmlns:p14="http://schemas.microsoft.com/office/powerpoint/2010/main" val="18078017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xmlns="" id="{9EB57F3A-BC2C-46E8-BF62-A3D19079A23E}"/>
              </a:ext>
            </a:extLst>
          </p:cNvPr>
          <p:cNvGraphicFramePr>
            <a:graphicFrameLocks noGrp="1"/>
          </p:cNvGraphicFramePr>
          <p:nvPr/>
        </p:nvGraphicFramePr>
        <p:xfrm>
          <a:off x="28154" y="532415"/>
          <a:ext cx="5616624" cy="4611085"/>
        </p:xfrm>
        <a:graphic>
          <a:graphicData uri="http://schemas.openxmlformats.org/drawingml/2006/table">
            <a:tbl>
              <a:tblPr/>
              <a:tblGrid>
                <a:gridCol w="5616624">
                  <a:extLst>
                    <a:ext uri="{9D8B030D-6E8A-4147-A177-3AD203B41FA5}">
                      <a16:colId xmlns:a16="http://schemas.microsoft.com/office/drawing/2014/main" xmlns="" val="2234149338"/>
                    </a:ext>
                  </a:extLst>
                </a:gridCol>
              </a:tblGrid>
              <a:tr h="5488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400" b="1" u="sng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Инициативное </a:t>
                      </a:r>
                      <a:r>
                        <a:rPr lang="ru-RU" sz="1400" b="1" u="sng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сорудничество</a:t>
                      </a:r>
                      <a:r>
                        <a:rPr lang="ru-RU" sz="1400" b="1" u="sng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ru-RU" sz="140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ставить вопросы; обращаться за помощью; формулировать свои затруднения;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120403372"/>
                  </a:ext>
                </a:extLst>
              </a:tr>
              <a:tr h="4226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предлагать помощь и сотрудничество;</a:t>
                      </a:r>
                      <a:r>
                        <a:rPr lang="ru-RU" sz="14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80549884"/>
                  </a:ext>
                </a:extLst>
              </a:tr>
              <a:tr h="2908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проявлять активность во взаимодействии для решения коммуникативных и познавательных задач;</a:t>
                      </a:r>
                      <a:r>
                        <a:rPr lang="ru-RU" sz="14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43532468"/>
                  </a:ext>
                </a:extLst>
              </a:tr>
              <a:tr h="579417">
                <a:tc>
                  <a:txBody>
                    <a:bodyPr/>
                    <a:lstStyle/>
                    <a:p>
                      <a:pPr algn="ctr">
                        <a:lnSpc>
                          <a:spcPts val="2235"/>
                        </a:lnSpc>
                      </a:pPr>
                      <a:r>
                        <a:rPr lang="ru-RU" sz="1400" b="1" u="sng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Планирование учебного сотрудничества: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задавать вопросы, необходимые для организации собственной деятельности и сотрудничества с партнером;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94130334"/>
                  </a:ext>
                </a:extLst>
              </a:tr>
              <a:tr h="4038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определять цели, функции участников, способы взаимодействия;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627713570"/>
                  </a:ext>
                </a:extLst>
              </a:tr>
              <a:tr h="4038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договариваться о распределении функций и ролей в совместной деятельности.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866351757"/>
                  </a:ext>
                </a:extLst>
              </a:tr>
              <a:tr h="579417">
                <a:tc>
                  <a:txBody>
                    <a:bodyPr/>
                    <a:lstStyle/>
                    <a:p>
                      <a:pPr algn="ctr">
                        <a:lnSpc>
                          <a:spcPts val="2235"/>
                        </a:lnSpc>
                      </a:pPr>
                      <a:r>
                        <a:rPr lang="ru-RU" sz="1400" b="1" u="sng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Взаимодействие: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формулировать собственное мнение и позицию; задавать вопросы;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153653007"/>
                  </a:ext>
                </a:extLst>
              </a:tr>
              <a:tr h="3979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строить понятные для партнера высказывания;</a:t>
                      </a:r>
                      <a:r>
                        <a:rPr lang="ru-RU" sz="14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097796151"/>
                  </a:ext>
                </a:extLst>
              </a:tr>
              <a:tr h="3979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строить монологическое высказывание.</a:t>
                      </a:r>
                      <a:r>
                        <a:rPr lang="ru-RU" sz="14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5492593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A7FE33A1-77B5-47C0-9D30-9CDBA37D0F03}"/>
              </a:ext>
            </a:extLst>
          </p:cNvPr>
          <p:cNvSpPr txBox="1"/>
          <p:nvPr/>
        </p:nvSpPr>
        <p:spPr>
          <a:xfrm>
            <a:off x="5930862" y="843558"/>
            <a:ext cx="3168352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Corners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«углы». 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определяет темы углов. В углы можно поместить таблички с вопросами, названиями орфограмм, типами задач. Ученикам задают проблемный вопрос с открытым ответом. Например: какая орфограмма у тебя вызывает большие затруднения? Педагог предлагает ученикам распределиться по разным углам в зависимости от выбранного ими варианта ответа. Далее можно использовать другие приемы для работы в парах и проговаривания объяснения выбора, например прием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Timed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Pair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Share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чтобы в паре за одну минуту каждый участник объяснил свой выбор.</a:t>
            </a:r>
          </a:p>
        </p:txBody>
      </p:sp>
    </p:spTree>
    <p:extLst>
      <p:ext uri="{BB962C8B-B14F-4D97-AF65-F5344CB8AC3E}">
        <p14:creationId xmlns:p14="http://schemas.microsoft.com/office/powerpoint/2010/main" val="26662029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xmlns="" id="{9EB57F3A-BC2C-46E8-BF62-A3D19079A23E}"/>
              </a:ext>
            </a:extLst>
          </p:cNvPr>
          <p:cNvGraphicFramePr>
            <a:graphicFrameLocks noGrp="1"/>
          </p:cNvGraphicFramePr>
          <p:nvPr/>
        </p:nvGraphicFramePr>
        <p:xfrm>
          <a:off x="28154" y="532415"/>
          <a:ext cx="5616624" cy="4611085"/>
        </p:xfrm>
        <a:graphic>
          <a:graphicData uri="http://schemas.openxmlformats.org/drawingml/2006/table">
            <a:tbl>
              <a:tblPr/>
              <a:tblGrid>
                <a:gridCol w="5616624">
                  <a:extLst>
                    <a:ext uri="{9D8B030D-6E8A-4147-A177-3AD203B41FA5}">
                      <a16:colId xmlns:a16="http://schemas.microsoft.com/office/drawing/2014/main" xmlns="" val="2234149338"/>
                    </a:ext>
                  </a:extLst>
                </a:gridCol>
              </a:tblGrid>
              <a:tr h="5488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400" b="1" u="sng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Инициативное </a:t>
                      </a:r>
                      <a:r>
                        <a:rPr lang="ru-RU" sz="1400" b="1" u="sng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сорудничество</a:t>
                      </a:r>
                      <a:r>
                        <a:rPr lang="ru-RU" sz="1400" b="1" u="sng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ru-RU" sz="140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ставить вопросы; обращаться за помощью; формулировать свои затруднения;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120403372"/>
                  </a:ext>
                </a:extLst>
              </a:tr>
              <a:tr h="4226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предлагать помощь и сотрудничество;</a:t>
                      </a:r>
                      <a:r>
                        <a:rPr lang="ru-RU" sz="14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80549884"/>
                  </a:ext>
                </a:extLst>
              </a:tr>
              <a:tr h="2908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проявлять активность во взаимодействии для решения коммуникативных и познавательных задач;</a:t>
                      </a:r>
                      <a:r>
                        <a:rPr lang="ru-RU" sz="14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43532468"/>
                  </a:ext>
                </a:extLst>
              </a:tr>
              <a:tr h="579417">
                <a:tc>
                  <a:txBody>
                    <a:bodyPr/>
                    <a:lstStyle/>
                    <a:p>
                      <a:pPr algn="ctr">
                        <a:lnSpc>
                          <a:spcPts val="2235"/>
                        </a:lnSpc>
                      </a:pPr>
                      <a:r>
                        <a:rPr lang="ru-RU" sz="1400" b="1" u="sng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Планирование учебного сотрудничества: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задавать вопросы, необходимые для организации собственной деятельности и сотрудничества с партнером;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94130334"/>
                  </a:ext>
                </a:extLst>
              </a:tr>
              <a:tr h="4038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определять цели, функции участников, способы взаимодействия;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627713570"/>
                  </a:ext>
                </a:extLst>
              </a:tr>
              <a:tr h="4038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договариваться о распределении функций и ролей в совместной деятельности.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866351757"/>
                  </a:ext>
                </a:extLst>
              </a:tr>
              <a:tr h="579417">
                <a:tc>
                  <a:txBody>
                    <a:bodyPr/>
                    <a:lstStyle/>
                    <a:p>
                      <a:pPr algn="ctr">
                        <a:lnSpc>
                          <a:spcPts val="2235"/>
                        </a:lnSpc>
                      </a:pPr>
                      <a:r>
                        <a:rPr lang="ru-RU" sz="1400" b="1" u="sng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Взаимодействие: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формулировать собственное мнение и позицию; задавать вопросы;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153653007"/>
                  </a:ext>
                </a:extLst>
              </a:tr>
              <a:tr h="3979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строить понятные для партнера высказывания;</a:t>
                      </a:r>
                      <a:r>
                        <a:rPr lang="ru-RU" sz="14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097796151"/>
                  </a:ext>
                </a:extLst>
              </a:tr>
              <a:tr h="3979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строить монологическое высказывание.</a:t>
                      </a:r>
                      <a:r>
                        <a:rPr lang="ru-RU" sz="14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5492593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0BEFA1D6-6300-4987-AD97-FC32CBAEEF6C}"/>
              </a:ext>
            </a:extLst>
          </p:cNvPr>
          <p:cNvSpPr txBox="1"/>
          <p:nvPr/>
        </p:nvSpPr>
        <p:spPr>
          <a:xfrm>
            <a:off x="5940152" y="1347614"/>
            <a:ext cx="2707742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Round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Robin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«раунд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робин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учитель задает проблемный вопрос, предполагающий несколько вариантов ответа и определяет ученика, который в группе начинает отвечать. Например, тот, кто выше, кто первым пришел в класс, у кого светлее волосы.</a:t>
            </a:r>
          </a:p>
        </p:txBody>
      </p:sp>
    </p:spTree>
    <p:extLst>
      <p:ext uri="{BB962C8B-B14F-4D97-AF65-F5344CB8AC3E}">
        <p14:creationId xmlns:p14="http://schemas.microsoft.com/office/powerpoint/2010/main" val="263079280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xmlns="" id="{9EB57F3A-BC2C-46E8-BF62-A3D19079A23E}"/>
              </a:ext>
            </a:extLst>
          </p:cNvPr>
          <p:cNvGraphicFramePr>
            <a:graphicFrameLocks noGrp="1"/>
          </p:cNvGraphicFramePr>
          <p:nvPr/>
        </p:nvGraphicFramePr>
        <p:xfrm>
          <a:off x="28154" y="532415"/>
          <a:ext cx="5616624" cy="4611085"/>
        </p:xfrm>
        <a:graphic>
          <a:graphicData uri="http://schemas.openxmlformats.org/drawingml/2006/table">
            <a:tbl>
              <a:tblPr/>
              <a:tblGrid>
                <a:gridCol w="5616624">
                  <a:extLst>
                    <a:ext uri="{9D8B030D-6E8A-4147-A177-3AD203B41FA5}">
                      <a16:colId xmlns:a16="http://schemas.microsoft.com/office/drawing/2014/main" xmlns="" val="2234149338"/>
                    </a:ext>
                  </a:extLst>
                </a:gridCol>
              </a:tblGrid>
              <a:tr h="5488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400" b="1" u="sng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Инициативное </a:t>
                      </a:r>
                      <a:r>
                        <a:rPr lang="ru-RU" sz="1400" b="1" u="sng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сорудничество</a:t>
                      </a:r>
                      <a:r>
                        <a:rPr lang="ru-RU" sz="1400" b="1" u="sng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ru-RU" sz="140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ставить вопросы; обращаться за помощью; формулировать свои затруднения;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120403372"/>
                  </a:ext>
                </a:extLst>
              </a:tr>
              <a:tr h="4226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предлагать помощь и сотрудничество;</a:t>
                      </a:r>
                      <a:r>
                        <a:rPr lang="ru-RU" sz="14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80549884"/>
                  </a:ext>
                </a:extLst>
              </a:tr>
              <a:tr h="2908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проявлять активность во взаимодействии для решения коммуникативных и познавательных задач;</a:t>
                      </a:r>
                      <a:r>
                        <a:rPr lang="ru-RU" sz="14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43532468"/>
                  </a:ext>
                </a:extLst>
              </a:tr>
              <a:tr h="579417">
                <a:tc>
                  <a:txBody>
                    <a:bodyPr/>
                    <a:lstStyle/>
                    <a:p>
                      <a:pPr algn="ctr">
                        <a:lnSpc>
                          <a:spcPts val="2235"/>
                        </a:lnSpc>
                      </a:pPr>
                      <a:r>
                        <a:rPr lang="ru-RU" sz="1400" b="1" u="sng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Планирование учебного сотрудничества: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задавать вопросы, необходимые для организации собственной деятельности и сотрудничества с партнером;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94130334"/>
                  </a:ext>
                </a:extLst>
              </a:tr>
              <a:tr h="4038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определять цели, функции участников, способы взаимодействия;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627713570"/>
                  </a:ext>
                </a:extLst>
              </a:tr>
              <a:tr h="4038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договариваться о распределении функций и ролей в совместной деятельности.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866351757"/>
                  </a:ext>
                </a:extLst>
              </a:tr>
              <a:tr h="579417">
                <a:tc>
                  <a:txBody>
                    <a:bodyPr/>
                    <a:lstStyle/>
                    <a:p>
                      <a:pPr algn="ctr">
                        <a:lnSpc>
                          <a:spcPts val="2235"/>
                        </a:lnSpc>
                      </a:pPr>
                      <a:r>
                        <a:rPr lang="ru-RU" sz="1400" b="1" u="sng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Взаимодействие: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формулировать собственное мнение и позицию; задавать вопросы;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153653007"/>
                  </a:ext>
                </a:extLst>
              </a:tr>
              <a:tr h="3979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строить понятные для партнера высказывания;</a:t>
                      </a:r>
                      <a:r>
                        <a:rPr lang="ru-RU" sz="14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097796151"/>
                  </a:ext>
                </a:extLst>
              </a:tr>
              <a:tr h="3979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строить монологическое высказывание.</a:t>
                      </a:r>
                      <a:r>
                        <a:rPr lang="ru-RU" sz="14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5492593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AA9638C2-D656-42DE-82D7-131812E31433}"/>
              </a:ext>
            </a:extLst>
          </p:cNvPr>
          <p:cNvSpPr txBox="1"/>
          <p:nvPr/>
        </p:nvSpPr>
        <p:spPr>
          <a:xfrm>
            <a:off x="5871067" y="1347614"/>
            <a:ext cx="3211798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Single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Round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Robin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«однократный раунд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робин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обучающая структура, в которой ученики проговаривают ответ на проблемный вопрос по кругу один раз.</a:t>
            </a:r>
          </a:p>
        </p:txBody>
      </p:sp>
    </p:spTree>
    <p:extLst>
      <p:ext uri="{BB962C8B-B14F-4D97-AF65-F5344CB8AC3E}">
        <p14:creationId xmlns:p14="http://schemas.microsoft.com/office/powerpoint/2010/main" val="63889938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xmlns="" id="{9EB57F3A-BC2C-46E8-BF62-A3D19079A23E}"/>
              </a:ext>
            </a:extLst>
          </p:cNvPr>
          <p:cNvGraphicFramePr>
            <a:graphicFrameLocks noGrp="1"/>
          </p:cNvGraphicFramePr>
          <p:nvPr/>
        </p:nvGraphicFramePr>
        <p:xfrm>
          <a:off x="28154" y="532415"/>
          <a:ext cx="5616624" cy="4611085"/>
        </p:xfrm>
        <a:graphic>
          <a:graphicData uri="http://schemas.openxmlformats.org/drawingml/2006/table">
            <a:tbl>
              <a:tblPr/>
              <a:tblGrid>
                <a:gridCol w="5616624">
                  <a:extLst>
                    <a:ext uri="{9D8B030D-6E8A-4147-A177-3AD203B41FA5}">
                      <a16:colId xmlns:a16="http://schemas.microsoft.com/office/drawing/2014/main" xmlns="" val="2234149338"/>
                    </a:ext>
                  </a:extLst>
                </a:gridCol>
              </a:tblGrid>
              <a:tr h="5488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400" b="1" u="sng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Инициативное </a:t>
                      </a:r>
                      <a:r>
                        <a:rPr lang="ru-RU" sz="1400" b="1" u="sng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сорудничество</a:t>
                      </a:r>
                      <a:r>
                        <a:rPr lang="ru-RU" sz="1400" b="1" u="sng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ru-RU" sz="140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ставить вопросы; обращаться за помощью; формулировать свои затруднения;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120403372"/>
                  </a:ext>
                </a:extLst>
              </a:tr>
              <a:tr h="4226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предлагать помощь и сотрудничество;</a:t>
                      </a:r>
                      <a:r>
                        <a:rPr lang="ru-RU" sz="14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80549884"/>
                  </a:ext>
                </a:extLst>
              </a:tr>
              <a:tr h="2908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проявлять активность во взаимодействии для решения коммуникативных и познавательных задач;</a:t>
                      </a:r>
                      <a:r>
                        <a:rPr lang="ru-RU" sz="14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43532468"/>
                  </a:ext>
                </a:extLst>
              </a:tr>
              <a:tr h="579417">
                <a:tc>
                  <a:txBody>
                    <a:bodyPr/>
                    <a:lstStyle/>
                    <a:p>
                      <a:pPr algn="ctr">
                        <a:lnSpc>
                          <a:spcPts val="2235"/>
                        </a:lnSpc>
                      </a:pPr>
                      <a:r>
                        <a:rPr lang="ru-RU" sz="1400" b="1" u="sng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Планирование учебного сотрудничества: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задавать вопросы, необходимые для организации собственной деятельности и сотрудничества с партнером;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94130334"/>
                  </a:ext>
                </a:extLst>
              </a:tr>
              <a:tr h="4038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определять цели, функции участников, способы взаимодействия;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627713570"/>
                  </a:ext>
                </a:extLst>
              </a:tr>
              <a:tr h="4038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договариваться о распределении функций и ролей в совместной деятельности.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866351757"/>
                  </a:ext>
                </a:extLst>
              </a:tr>
              <a:tr h="579417">
                <a:tc>
                  <a:txBody>
                    <a:bodyPr/>
                    <a:lstStyle/>
                    <a:p>
                      <a:pPr algn="ctr">
                        <a:lnSpc>
                          <a:spcPts val="2235"/>
                        </a:lnSpc>
                      </a:pPr>
                      <a:r>
                        <a:rPr lang="ru-RU" sz="1400" b="1" u="sng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Взаимодействие: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формулировать собственное мнение и позицию; задавать вопросы;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153653007"/>
                  </a:ext>
                </a:extLst>
              </a:tr>
              <a:tr h="3979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строить понятные для партнера высказывания;</a:t>
                      </a:r>
                      <a:r>
                        <a:rPr lang="ru-RU" sz="14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097796151"/>
                  </a:ext>
                </a:extLst>
              </a:tr>
              <a:tr h="3979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строить монологическое высказывание.</a:t>
                      </a:r>
                      <a:r>
                        <a:rPr lang="ru-RU" sz="14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5492593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BC248AE8-2EEC-4842-B2C0-CB8979EDD6D0}"/>
              </a:ext>
            </a:extLst>
          </p:cNvPr>
          <p:cNvSpPr txBox="1"/>
          <p:nvPr/>
        </p:nvSpPr>
        <p:spPr>
          <a:xfrm>
            <a:off x="6012160" y="1279088"/>
            <a:ext cx="2851758" cy="16004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All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Write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Round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Robin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«все пишут раунд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робин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обучающая структура, в которой ученики по одному зачитывают свои ответы по кругу, а все остальные ученики записывают новые идеи на своих листках.</a:t>
            </a:r>
          </a:p>
        </p:txBody>
      </p:sp>
    </p:spTree>
    <p:extLst>
      <p:ext uri="{BB962C8B-B14F-4D97-AF65-F5344CB8AC3E}">
        <p14:creationId xmlns:p14="http://schemas.microsoft.com/office/powerpoint/2010/main" val="265752096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E4655627-D400-4030-8DC6-59E8B1FC89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544" y="726108"/>
            <a:ext cx="5170356" cy="441739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50A85FD-9F94-4733-B5E4-7BACD2BFC34C}"/>
              </a:ext>
            </a:extLst>
          </p:cNvPr>
          <p:cNvSpPr txBox="1"/>
          <p:nvPr/>
        </p:nvSpPr>
        <p:spPr>
          <a:xfrm>
            <a:off x="5868144" y="3075806"/>
            <a:ext cx="335581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Ответ: в карте наблюдения, в коммуникативных УУД нет готовности конструктивно разрешать конфликты.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6FAE210-7D19-41E2-A98A-D5BAD9708ED7}"/>
              </a:ext>
            </a:extLst>
          </p:cNvPr>
          <p:cNvSpPr txBox="1"/>
          <p:nvPr/>
        </p:nvSpPr>
        <p:spPr>
          <a:xfrm>
            <a:off x="5891185" y="1203598"/>
            <a:ext cx="3355815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Напишите, что бы вы в ней поменяли или оставили бы все, как есть.</a:t>
            </a:r>
          </a:p>
        </p:txBody>
      </p:sp>
    </p:spTree>
    <p:extLst>
      <p:ext uri="{BB962C8B-B14F-4D97-AF65-F5344CB8AC3E}">
        <p14:creationId xmlns:p14="http://schemas.microsoft.com/office/powerpoint/2010/main" val="759456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51920" y="483518"/>
            <a:ext cx="3754554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>
                <a:solidFill>
                  <a:schemeClr val="bg1"/>
                </a:solidFill>
                <a:latin typeface="Circe Bold" pitchFamily="34" charset="-52"/>
              </a:rPr>
              <a:t>СПАСИБО </a:t>
            </a:r>
          </a:p>
          <a:p>
            <a:r>
              <a:rPr lang="ru-RU" sz="3600" dirty="0">
                <a:solidFill>
                  <a:schemeClr val="bg1"/>
                </a:solidFill>
                <a:latin typeface="Circe Bold" pitchFamily="34" charset="-52"/>
              </a:rPr>
              <a:t>ЗА ВНИМАНИЕ!</a:t>
            </a:r>
            <a:endParaRPr lang="ru-RU" sz="3600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A784718A-0AF4-449B-A531-0B97B22944D1}"/>
              </a:ext>
            </a:extLst>
          </p:cNvPr>
          <p:cNvSpPr/>
          <p:nvPr/>
        </p:nvSpPr>
        <p:spPr>
          <a:xfrm>
            <a:off x="3851920" y="2067694"/>
            <a:ext cx="400475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>
                <a:solidFill>
                  <a:schemeClr val="bg1"/>
                </a:solidFill>
                <a:latin typeface="Circe Bold" pitchFamily="34" charset="-52"/>
              </a:rPr>
              <a:t>Кудрова Лариса Геннадьевна</a:t>
            </a:r>
          </a:p>
          <a:p>
            <a:r>
              <a:rPr lang="ru-RU" sz="2400" dirty="0">
                <a:solidFill>
                  <a:schemeClr val="bg1"/>
                </a:solidFill>
                <a:latin typeface="Circe Bold" pitchFamily="34" charset="-52"/>
              </a:rPr>
              <a:t>Тел: +79057384482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436392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25000" lnSpcReduction="20000"/>
          </a:bodyPr>
          <a:lstStyle/>
          <a:p>
            <a:pPr algn="just"/>
            <a:endParaRPr lang="ru-RU" sz="27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AD277D0-09DB-4309-99CF-17F7AD561AE9}"/>
              </a:ext>
            </a:extLst>
          </p:cNvPr>
          <p:cNvSpPr txBox="1"/>
          <p:nvPr/>
        </p:nvSpPr>
        <p:spPr>
          <a:xfrm>
            <a:off x="611560" y="915566"/>
            <a:ext cx="7344816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just">
              <a:buNone/>
            </a:pPr>
            <a:r>
              <a:rPr lang="ru-RU" sz="2800" b="1" dirty="0">
                <a:solidFill>
                  <a:srgbClr val="C00000"/>
                </a:solidFill>
              </a:rPr>
              <a:t>Взаимодействие</a:t>
            </a:r>
            <a:r>
              <a:rPr lang="ru-RU" sz="2800" dirty="0"/>
              <a:t> – это взаимная связь двух явлений, процесс воздействия объектов друг на друга, взаимная обусловленность и порождение одним объектом другого, универсальная форма движения и развития.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FBABCA3-DD8A-4406-B422-972E2653C624}"/>
              </a:ext>
            </a:extLst>
          </p:cNvPr>
          <p:cNvSpPr txBox="1"/>
          <p:nvPr/>
        </p:nvSpPr>
        <p:spPr>
          <a:xfrm>
            <a:off x="2123728" y="3507854"/>
            <a:ext cx="483561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r">
              <a:buNone/>
            </a:pPr>
            <a:r>
              <a:rPr lang="ru-RU" sz="2800" dirty="0"/>
              <a:t>С. Ожегов </a:t>
            </a:r>
          </a:p>
        </p:txBody>
      </p:sp>
    </p:spTree>
    <p:extLst>
      <p:ext uri="{BB962C8B-B14F-4D97-AF65-F5344CB8AC3E}">
        <p14:creationId xmlns:p14="http://schemas.microsoft.com/office/powerpoint/2010/main" val="1819232899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349994"/>
            <a:ext cx="5829300" cy="637580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002060"/>
                </a:solidFill>
              </a:rPr>
              <a:t>Современный урок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717735237"/>
              </p:ext>
            </p:extLst>
          </p:nvPr>
        </p:nvGraphicFramePr>
        <p:xfrm>
          <a:off x="827584" y="987574"/>
          <a:ext cx="6264696" cy="40504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01399385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EC962B1B-2B78-4CDB-ACA7-23FF85C5F6AA}"/>
              </a:ext>
            </a:extLst>
          </p:cNvPr>
          <p:cNvSpPr txBox="1"/>
          <p:nvPr/>
        </p:nvSpPr>
        <p:spPr>
          <a:xfrm>
            <a:off x="215516" y="915566"/>
            <a:ext cx="871296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Коллективный способ обучения (КСО)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- это такая форма организации учебных занятий, где каждый ученик по очереди работает с каждым, выполним то роль обучаемого, то обучающего. Каждый участник работает на всех и вес работают на каждого.</a:t>
            </a:r>
            <a:endParaRPr lang="ru-R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7EDD5861-D08D-4AD5-8DF2-856D62346B54}"/>
              </a:ext>
            </a:extLst>
          </p:cNvPr>
          <p:cNvSpPr txBox="1"/>
          <p:nvPr/>
        </p:nvSpPr>
        <p:spPr>
          <a:xfrm>
            <a:off x="242657" y="2355726"/>
            <a:ext cx="8496944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У истоков данной технологии стоял А.Г. Ривин, инженер и педагог, который в 1918 году впервые использовал коллективные учебные занятия для изучения почти всех предметов в старших классах средней школы в г. Киеве. Идеи А.Г. Ривина были подвергнуты забвению, только в послевоенные годы эти идеи реализовал на практике и развил в целостную систему В.К. Дьяченко, профессор, крупнейший специалист по дидактике.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400735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29DCD088-2045-4AFC-93D4-3463F9CC365D}"/>
              </a:ext>
            </a:extLst>
          </p:cNvPr>
          <p:cNvSpPr txBox="1"/>
          <p:nvPr/>
        </p:nvSpPr>
        <p:spPr>
          <a:xfrm>
            <a:off x="395536" y="1419622"/>
            <a:ext cx="8496944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 основе КСО лежит несложная система, благодаря которой ученик может пройти материал самостоятельно, проработать его совместно в паре с другим учеником, получить в случае неточного понимания корректирующие указания преподавателя и, убедившись, что тема усвоена, перейти к следующей. </a:t>
            </a:r>
          </a:p>
          <a:p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Отдельно хочется отметить, что в системе заложено взаимодействие участников, при котором постоянно происходит смена ролей «учитель-ученик». 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606190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42A4884F-139B-40DE-A5E8-FFBEA7A88759}"/>
              </a:ext>
            </a:extLst>
          </p:cNvPr>
          <p:cNvSpPr txBox="1"/>
          <p:nvPr/>
        </p:nvSpPr>
        <p:spPr>
          <a:xfrm>
            <a:off x="323528" y="915566"/>
            <a:ext cx="8640960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ru-RU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Теоретические основы КСО сформулированы В.К. Дьяченко. Рассматривая обучение как частный случай общения, он выделяет четыре формы обучения.</a:t>
            </a:r>
            <a:endParaRPr lang="ru-RU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/>
            <a:r>
              <a:rPr lang="ru-RU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Формы обучения по В.К. Дьяченко:</a:t>
            </a:r>
            <a:endParaRPr lang="ru-RU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/>
            <a:r>
              <a:rPr lang="ru-RU" b="0" i="0" u="sng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Вид общения</a:t>
            </a:r>
            <a:endParaRPr lang="ru-RU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>
              <a:buFont typeface="+mj-lt"/>
              <a:buAutoNum type="arabicPeriod"/>
            </a:pP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Опосредованное общение через письменную речь</a:t>
            </a:r>
          </a:p>
          <a:p>
            <a:pPr algn="l">
              <a:buFont typeface="+mj-lt"/>
              <a:buAutoNum type="arabicPeriod"/>
            </a:pP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Общение в паре</a:t>
            </a:r>
          </a:p>
          <a:p>
            <a:pPr algn="l">
              <a:buFont typeface="+mj-lt"/>
              <a:buAutoNum type="arabicPeriod"/>
            </a:pP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Групповое общение</a:t>
            </a:r>
          </a:p>
          <a:p>
            <a:pPr algn="l">
              <a:buFont typeface="+mj-lt"/>
              <a:buAutoNum type="arabicPeriod"/>
            </a:pP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Общение в парах сменного состава</a:t>
            </a:r>
          </a:p>
          <a:p>
            <a:pPr algn="l"/>
            <a:r>
              <a:rPr lang="ru-RU" b="0" i="0" u="sng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Организационная форма обучения</a:t>
            </a:r>
            <a:endParaRPr lang="ru-RU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>
              <a:buFont typeface="+mj-lt"/>
              <a:buAutoNum type="arabicPeriod"/>
            </a:pP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Индивидуальная</a:t>
            </a:r>
          </a:p>
          <a:p>
            <a:pPr algn="l">
              <a:buFont typeface="+mj-lt"/>
              <a:buAutoNum type="arabicPeriod"/>
            </a:pP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Парная (один учит другого)</a:t>
            </a:r>
          </a:p>
          <a:p>
            <a:pPr algn="l">
              <a:buFont typeface="+mj-lt"/>
              <a:buAutoNum type="arabicPeriod"/>
            </a:pP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Групповая (один одновременно учит многих)</a:t>
            </a:r>
          </a:p>
          <a:p>
            <a:pPr algn="l">
              <a:buFont typeface="+mj-lt"/>
              <a:buAutoNum type="arabicPeriod"/>
            </a:pP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Коллективная (каждый учит каждого)</a:t>
            </a:r>
          </a:p>
        </p:txBody>
      </p:sp>
    </p:spTree>
    <p:extLst>
      <p:ext uri="{BB962C8B-B14F-4D97-AF65-F5344CB8AC3E}">
        <p14:creationId xmlns:p14="http://schemas.microsoft.com/office/powerpoint/2010/main" val="33845943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79912" y="1563638"/>
            <a:ext cx="4680520" cy="1248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3600" b="1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Взаимодействие «учитель-ученик»</a:t>
            </a:r>
            <a:endParaRPr lang="ru-RU" sz="3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78170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xmlns="" id="{17C82059-7178-4FF3-A1B3-C0F556B19F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2800208"/>
              </p:ext>
            </p:extLst>
          </p:nvPr>
        </p:nvGraphicFramePr>
        <p:xfrm>
          <a:off x="467544" y="1203598"/>
          <a:ext cx="8064896" cy="2834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2448">
                  <a:extLst>
                    <a:ext uri="{9D8B030D-6E8A-4147-A177-3AD203B41FA5}">
                      <a16:colId xmlns:a16="http://schemas.microsoft.com/office/drawing/2014/main" xmlns="" val="173793367"/>
                    </a:ext>
                  </a:extLst>
                </a:gridCol>
                <a:gridCol w="4032448">
                  <a:extLst>
                    <a:ext uri="{9D8B030D-6E8A-4147-A177-3AD203B41FA5}">
                      <a16:colId xmlns:a16="http://schemas.microsoft.com/office/drawing/2014/main" xmlns="" val="800532945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ru-RU" sz="2800" dirty="0" err="1"/>
                        <a:t>Ваимодействие</a:t>
                      </a:r>
                      <a:r>
                        <a:rPr lang="ru-RU" sz="2800" dirty="0"/>
                        <a:t> учителя и ученика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412522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dirty="0"/>
                        <a:t>непосредственное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/>
                        <a:t>опосредованное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614682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dirty="0"/>
                        <a:t>преподаватель и обучаемые совместно реализуют задачи обучения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/>
                        <a:t>обучаемые выполняют задания и инструкции, данные учителем ранее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645659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5206624"/>
      </p:ext>
    </p:extLst>
  </p:cSld>
  <p:clrMapOvr>
    <a:masterClrMapping/>
  </p:clrMapOvr>
</p:sld>
</file>

<file path=ppt/theme/theme1.xml><?xml version="1.0" encoding="utf-8"?>
<a:theme xmlns:a="http://schemas.openxmlformats.org/drawingml/2006/main" name="Презентация144">
  <a:themeElements>
    <a:clrScheme name="Другая 18">
      <a:dk1>
        <a:sysClr val="windowText" lastClr="000000"/>
      </a:dk1>
      <a:lt1>
        <a:sysClr val="window" lastClr="FFFFFF"/>
      </a:lt1>
      <a:dk2>
        <a:srgbClr val="373C59"/>
      </a:dk2>
      <a:lt2>
        <a:srgbClr val="939598"/>
      </a:lt2>
      <a:accent1>
        <a:srgbClr val="373C59"/>
      </a:accent1>
      <a:accent2>
        <a:srgbClr val="F15B4E"/>
      </a:accent2>
      <a:accent3>
        <a:srgbClr val="6D6E71"/>
      </a:accent3>
      <a:accent4>
        <a:srgbClr val="929EBC"/>
      </a:accent4>
      <a:accent5>
        <a:srgbClr val="939598"/>
      </a:accent5>
      <a:accent6>
        <a:srgbClr val="FABFB7"/>
      </a:accent6>
      <a:hlink>
        <a:srgbClr val="373C59"/>
      </a:hlink>
      <a:folHlink>
        <a:srgbClr val="F15B4E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Другая 18">
      <a:dk1>
        <a:sysClr val="windowText" lastClr="000000"/>
      </a:dk1>
      <a:lt1>
        <a:sysClr val="window" lastClr="FFFFFF"/>
      </a:lt1>
      <a:dk2>
        <a:srgbClr val="373C59"/>
      </a:dk2>
      <a:lt2>
        <a:srgbClr val="939598"/>
      </a:lt2>
      <a:accent1>
        <a:srgbClr val="373C59"/>
      </a:accent1>
      <a:accent2>
        <a:srgbClr val="F15B4E"/>
      </a:accent2>
      <a:accent3>
        <a:srgbClr val="6D6E71"/>
      </a:accent3>
      <a:accent4>
        <a:srgbClr val="929EBC"/>
      </a:accent4>
      <a:accent5>
        <a:srgbClr val="939598"/>
      </a:accent5>
      <a:accent6>
        <a:srgbClr val="FABFB7"/>
      </a:accent6>
      <a:hlink>
        <a:srgbClr val="373C59"/>
      </a:hlink>
      <a:folHlink>
        <a:srgbClr val="F15B4E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Специальное оформление">
  <a:themeElements>
    <a:clrScheme name="Другая 18">
      <a:dk1>
        <a:sysClr val="windowText" lastClr="000000"/>
      </a:dk1>
      <a:lt1>
        <a:sysClr val="window" lastClr="FFFFFF"/>
      </a:lt1>
      <a:dk2>
        <a:srgbClr val="373C59"/>
      </a:dk2>
      <a:lt2>
        <a:srgbClr val="939598"/>
      </a:lt2>
      <a:accent1>
        <a:srgbClr val="373C59"/>
      </a:accent1>
      <a:accent2>
        <a:srgbClr val="F15B4E"/>
      </a:accent2>
      <a:accent3>
        <a:srgbClr val="6D6E71"/>
      </a:accent3>
      <a:accent4>
        <a:srgbClr val="929EBC"/>
      </a:accent4>
      <a:accent5>
        <a:srgbClr val="939598"/>
      </a:accent5>
      <a:accent6>
        <a:srgbClr val="FABFB7"/>
      </a:accent6>
      <a:hlink>
        <a:srgbClr val="373C59"/>
      </a:hlink>
      <a:folHlink>
        <a:srgbClr val="F15B4E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Специальное оформление">
  <a:themeElements>
    <a:clrScheme name="Другая 18">
      <a:dk1>
        <a:sysClr val="windowText" lastClr="000000"/>
      </a:dk1>
      <a:lt1>
        <a:sysClr val="window" lastClr="FFFFFF"/>
      </a:lt1>
      <a:dk2>
        <a:srgbClr val="373C59"/>
      </a:dk2>
      <a:lt2>
        <a:srgbClr val="939598"/>
      </a:lt2>
      <a:accent1>
        <a:srgbClr val="373C59"/>
      </a:accent1>
      <a:accent2>
        <a:srgbClr val="F15B4E"/>
      </a:accent2>
      <a:accent3>
        <a:srgbClr val="6D6E71"/>
      </a:accent3>
      <a:accent4>
        <a:srgbClr val="929EBC"/>
      </a:accent4>
      <a:accent5>
        <a:srgbClr val="939598"/>
      </a:accent5>
      <a:accent6>
        <a:srgbClr val="FABFB7"/>
      </a:accent6>
      <a:hlink>
        <a:srgbClr val="373C59"/>
      </a:hlink>
      <a:folHlink>
        <a:srgbClr val="F15B4E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Специальное оформление">
  <a:themeElements>
    <a:clrScheme name="Другая 18">
      <a:dk1>
        <a:sysClr val="windowText" lastClr="000000"/>
      </a:dk1>
      <a:lt1>
        <a:sysClr val="window" lastClr="FFFFFF"/>
      </a:lt1>
      <a:dk2>
        <a:srgbClr val="373C59"/>
      </a:dk2>
      <a:lt2>
        <a:srgbClr val="939598"/>
      </a:lt2>
      <a:accent1>
        <a:srgbClr val="373C59"/>
      </a:accent1>
      <a:accent2>
        <a:srgbClr val="F15B4E"/>
      </a:accent2>
      <a:accent3>
        <a:srgbClr val="6D6E71"/>
      </a:accent3>
      <a:accent4>
        <a:srgbClr val="929EBC"/>
      </a:accent4>
      <a:accent5>
        <a:srgbClr val="939598"/>
      </a:accent5>
      <a:accent6>
        <a:srgbClr val="FABFB7"/>
      </a:accent6>
      <a:hlink>
        <a:srgbClr val="373C59"/>
      </a:hlink>
      <a:folHlink>
        <a:srgbClr val="F15B4E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5_Специальное оформление">
  <a:themeElements>
    <a:clrScheme name="Другая 18">
      <a:dk1>
        <a:sysClr val="windowText" lastClr="000000"/>
      </a:dk1>
      <a:lt1>
        <a:sysClr val="window" lastClr="FFFFFF"/>
      </a:lt1>
      <a:dk2>
        <a:srgbClr val="373C59"/>
      </a:dk2>
      <a:lt2>
        <a:srgbClr val="939598"/>
      </a:lt2>
      <a:accent1>
        <a:srgbClr val="373C59"/>
      </a:accent1>
      <a:accent2>
        <a:srgbClr val="F15B4E"/>
      </a:accent2>
      <a:accent3>
        <a:srgbClr val="6D6E71"/>
      </a:accent3>
      <a:accent4>
        <a:srgbClr val="929EBC"/>
      </a:accent4>
      <a:accent5>
        <a:srgbClr val="939598"/>
      </a:accent5>
      <a:accent6>
        <a:srgbClr val="FABFB7"/>
      </a:accent6>
      <a:hlink>
        <a:srgbClr val="373C59"/>
      </a:hlink>
      <a:folHlink>
        <a:srgbClr val="F15B4E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3495</TotalTime>
  <Words>1726</Words>
  <Application>Microsoft Office PowerPoint</Application>
  <PresentationFormat>Экран (16:9)</PresentationFormat>
  <Paragraphs>172</Paragraphs>
  <Slides>28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7</vt:i4>
      </vt:variant>
      <vt:variant>
        <vt:lpstr>Заголовки слайдов</vt:lpstr>
      </vt:variant>
      <vt:variant>
        <vt:i4>28</vt:i4>
      </vt:variant>
    </vt:vector>
  </HeadingPairs>
  <TitlesOfParts>
    <vt:vector size="35" baseType="lpstr">
      <vt:lpstr>Презентация144</vt:lpstr>
      <vt:lpstr>Тема Office</vt:lpstr>
      <vt:lpstr>3_Специальное оформление</vt:lpstr>
      <vt:lpstr>1_Специальное оформление</vt:lpstr>
      <vt:lpstr>4_Специальное оформление</vt:lpstr>
      <vt:lpstr>5_Специальное оформление</vt:lpstr>
      <vt:lpstr>Специальное оформление</vt:lpstr>
      <vt:lpstr>Презентация PowerPoint</vt:lpstr>
      <vt:lpstr>Презентация PowerPoint</vt:lpstr>
      <vt:lpstr>Презентация PowerPoint</vt:lpstr>
      <vt:lpstr>Современный урок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Иван</dc:creator>
  <cp:lastModifiedBy>Ognius Dragon</cp:lastModifiedBy>
  <cp:revision>36</cp:revision>
  <dcterms:created xsi:type="dcterms:W3CDTF">2020-05-23T21:18:15Z</dcterms:created>
  <dcterms:modified xsi:type="dcterms:W3CDTF">2020-11-25T13:59:13Z</dcterms:modified>
</cp:coreProperties>
</file>